
<file path=[Content_Types].xml><?xml version="1.0" encoding="utf-8"?>
<Types xmlns="http://schemas.openxmlformats.org/package/2006/content-types">
  <Default Extension="png" ContentType="image/png"/>
  <Default Extension="png&amp;ehk=Wg4VEcy8QF" ContentType="image/png"/>
  <Default Extension="png&amp;ehk=eRZp4s39Qp8S6AwGWIL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ng&amp;ehk=nKWp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2" r:id="rId3"/>
    <p:sldId id="258" r:id="rId4"/>
    <p:sldId id="274" r:id="rId5"/>
    <p:sldId id="257" r:id="rId6"/>
    <p:sldId id="263" r:id="rId7"/>
    <p:sldId id="259" r:id="rId8"/>
    <p:sldId id="264" r:id="rId9"/>
    <p:sldId id="267" r:id="rId10"/>
    <p:sldId id="265" r:id="rId11"/>
    <p:sldId id="269" r:id="rId12"/>
    <p:sldId id="276" r:id="rId13"/>
    <p:sldId id="266" r:id="rId14"/>
    <p:sldId id="268" r:id="rId15"/>
    <p:sldId id="271" r:id="rId16"/>
    <p:sldId id="272" r:id="rId17"/>
    <p:sldId id="275" r:id="rId18"/>
    <p:sldId id="273" r:id="rId1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5978" autoAdjust="0"/>
  </p:normalViewPr>
  <p:slideViewPr>
    <p:cSldViewPr snapToGrid="0">
      <p:cViewPr>
        <p:scale>
          <a:sx n="50" d="100"/>
          <a:sy n="50" d="100"/>
        </p:scale>
        <p:origin x="1500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b="0" i="0" dirty="0">
                <a:latin typeface="+mj-lt"/>
              </a:rPr>
              <a:t>Migrants Arriving In Italy</a:t>
            </a:r>
          </a:p>
        </c:rich>
      </c:tx>
      <c:layout>
        <c:manualLayout>
          <c:xMode val="edge"/>
          <c:yMode val="edge"/>
          <c:x val="0.36638971974787088"/>
          <c:y val="6.692564910445539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6867638989583824E-2"/>
          <c:y val="4.9838380619214834E-2"/>
          <c:w val="0.89134841796136099"/>
          <c:h val="0.767603467365269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'# of Migrant Arrivals'!$B$1</c:f>
              <c:strCache>
                <c:ptCount val="1"/>
                <c:pt idx="0">
                  <c:v>2015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'# of Migrant Arrivals'!$A$2:$A$9</c:f>
              <c:strCache>
                <c:ptCount val="8"/>
                <c:pt idx="0">
                  <c:v>Nigeria</c:v>
                </c:pt>
                <c:pt idx="1">
                  <c:v>Eritrea</c:v>
                </c:pt>
                <c:pt idx="2">
                  <c:v>Guinea</c:v>
                </c:pt>
                <c:pt idx="3">
                  <c:v>Ivory Coast</c:v>
                </c:pt>
                <c:pt idx="4">
                  <c:v>Gambia</c:v>
                </c:pt>
                <c:pt idx="5">
                  <c:v>Senegal</c:v>
                </c:pt>
                <c:pt idx="6">
                  <c:v>Mali</c:v>
                </c:pt>
                <c:pt idx="7">
                  <c:v>Sudan</c:v>
                </c:pt>
              </c:strCache>
            </c:strRef>
          </c:cat>
          <c:val>
            <c:numRef>
              <c:f>'# of Migrant Arrivals'!$B$2:$B$9</c:f>
              <c:numCache>
                <c:formatCode>General</c:formatCode>
                <c:ptCount val="8"/>
                <c:pt idx="0">
                  <c:v>22237</c:v>
                </c:pt>
                <c:pt idx="1">
                  <c:v>39162</c:v>
                </c:pt>
                <c:pt idx="2">
                  <c:v>2801</c:v>
                </c:pt>
                <c:pt idx="3">
                  <c:v>3772</c:v>
                </c:pt>
                <c:pt idx="4">
                  <c:v>8454</c:v>
                </c:pt>
                <c:pt idx="5">
                  <c:v>5981</c:v>
                </c:pt>
                <c:pt idx="6">
                  <c:v>5826</c:v>
                </c:pt>
                <c:pt idx="7">
                  <c:v>8932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AF-49A8-9CFF-1E3055BA480A}"/>
            </c:ext>
          </c:extLst>
        </c:ser>
        <c:ser>
          <c:idx val="1"/>
          <c:order val="1"/>
          <c:tx>
            <c:strRef>
              <c:f>'# of Migrant Arrivals'!$C$1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'# of Migrant Arrivals'!$A$2:$A$9</c:f>
              <c:strCache>
                <c:ptCount val="8"/>
                <c:pt idx="0">
                  <c:v>Nigeria</c:v>
                </c:pt>
                <c:pt idx="1">
                  <c:v>Eritrea</c:v>
                </c:pt>
                <c:pt idx="2">
                  <c:v>Guinea</c:v>
                </c:pt>
                <c:pt idx="3">
                  <c:v>Ivory Coast</c:v>
                </c:pt>
                <c:pt idx="4">
                  <c:v>Gambia</c:v>
                </c:pt>
                <c:pt idx="5">
                  <c:v>Senegal</c:v>
                </c:pt>
                <c:pt idx="6">
                  <c:v>Mali</c:v>
                </c:pt>
                <c:pt idx="7">
                  <c:v>Sudan</c:v>
                </c:pt>
              </c:strCache>
            </c:strRef>
          </c:cat>
          <c:val>
            <c:numRef>
              <c:f>'# of Migrant Arrivals'!$C$2:$C$9</c:f>
              <c:numCache>
                <c:formatCode>General</c:formatCode>
                <c:ptCount val="8"/>
                <c:pt idx="0">
                  <c:v>37551</c:v>
                </c:pt>
                <c:pt idx="1">
                  <c:v>20718</c:v>
                </c:pt>
                <c:pt idx="2">
                  <c:v>11342</c:v>
                </c:pt>
                <c:pt idx="3">
                  <c:v>12396</c:v>
                </c:pt>
                <c:pt idx="4">
                  <c:v>11929</c:v>
                </c:pt>
                <c:pt idx="5">
                  <c:v>10327</c:v>
                </c:pt>
                <c:pt idx="6">
                  <c:v>10010</c:v>
                </c:pt>
                <c:pt idx="7">
                  <c:v>9327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AF-49A8-9CFF-1E3055BA48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7454720"/>
        <c:axId val="97456896"/>
      </c:barChart>
      <c:catAx>
        <c:axId val="974547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Country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56896"/>
        <c:crosses val="autoZero"/>
        <c:auto val="1"/>
        <c:lblAlgn val="ctr"/>
        <c:lblOffset val="100"/>
        <c:noMultiLvlLbl val="0"/>
      </c:catAx>
      <c:valAx>
        <c:axId val="9745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Migrants</a:t>
                </a:r>
              </a:p>
            </c:rich>
          </c:tx>
          <c:layout>
            <c:manualLayout>
              <c:xMode val="edge"/>
              <c:yMode val="edge"/>
              <c:x val="3.6481299422232512E-3"/>
              <c:y val="0.334039146979926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5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&amp;ehk=eRZp4s39Qp8S6AwGWIL"/><Relationship Id="rId2" Type="http://schemas.openxmlformats.org/officeDocument/2006/relationships/image" Target="../media/image4.png&amp;ehk=nKWp"/><Relationship Id="rId1" Type="http://schemas.openxmlformats.org/officeDocument/2006/relationships/image" Target="../media/image3.png&amp;ehk=Wg4VEcy8Q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&amp;ehk=eRZp4s39Qp8S6AwGWIL"/><Relationship Id="rId2" Type="http://schemas.openxmlformats.org/officeDocument/2006/relationships/image" Target="../media/image4.png&amp;ehk=nKWp"/><Relationship Id="rId1" Type="http://schemas.openxmlformats.org/officeDocument/2006/relationships/image" Target="../media/image3.png&amp;ehk=Wg4VEcy8Q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9A3C95-3A98-4042-9620-6C3D93933BF2}" type="doc">
      <dgm:prSet loTypeId="urn:microsoft.com/office/officeart/2005/8/layout/hProcess10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536ED859-C480-4B2E-A882-E05349AC61F2}">
      <dgm:prSet phldrT="[Text]"/>
      <dgm:spPr/>
      <dgm:t>
        <a:bodyPr/>
        <a:lstStyle/>
        <a:p>
          <a:r>
            <a:rPr lang="en-US" b="0" i="0" dirty="0">
              <a:latin typeface="+mj-lt"/>
            </a:rPr>
            <a:t>Desk Research</a:t>
          </a:r>
        </a:p>
      </dgm:t>
    </dgm:pt>
    <dgm:pt modelId="{A7B5E544-B80E-4850-BE15-E874D1948988}" type="parTrans" cxnId="{627A336E-772E-4248-8A02-C756ECBB9307}">
      <dgm:prSet/>
      <dgm:spPr/>
      <dgm:t>
        <a:bodyPr/>
        <a:lstStyle/>
        <a:p>
          <a:endParaRPr lang="en-US"/>
        </a:p>
      </dgm:t>
    </dgm:pt>
    <dgm:pt modelId="{896855C8-D6C9-4C9E-86D7-DFF39E533763}" type="sibTrans" cxnId="{627A336E-772E-4248-8A02-C756ECBB9307}">
      <dgm:prSet/>
      <dgm:spPr/>
      <dgm:t>
        <a:bodyPr/>
        <a:lstStyle/>
        <a:p>
          <a:endParaRPr lang="en-US"/>
        </a:p>
      </dgm:t>
    </dgm:pt>
    <dgm:pt modelId="{BDC1D364-4C43-4FCB-B6BE-DA6E1B4FD68E}">
      <dgm:prSet phldrT="[Text]"/>
      <dgm:spPr/>
      <dgm:t>
        <a:bodyPr/>
        <a:lstStyle/>
        <a:p>
          <a:r>
            <a:rPr lang="en-US" b="0" i="0" dirty="0">
              <a:latin typeface="+mj-lt"/>
            </a:rPr>
            <a:t>Key word search</a:t>
          </a:r>
        </a:p>
      </dgm:t>
    </dgm:pt>
    <dgm:pt modelId="{0286C86D-F133-48E6-B964-840F8BDF9885}" type="parTrans" cxnId="{56C7047C-1CF0-4487-B9EB-627630E7075D}">
      <dgm:prSet/>
      <dgm:spPr/>
      <dgm:t>
        <a:bodyPr/>
        <a:lstStyle/>
        <a:p>
          <a:endParaRPr lang="en-US"/>
        </a:p>
      </dgm:t>
    </dgm:pt>
    <dgm:pt modelId="{55F4F242-699E-4A7D-A608-EFB2D72E000B}" type="sibTrans" cxnId="{56C7047C-1CF0-4487-B9EB-627630E7075D}">
      <dgm:prSet/>
      <dgm:spPr/>
      <dgm:t>
        <a:bodyPr/>
        <a:lstStyle/>
        <a:p>
          <a:endParaRPr lang="en-US"/>
        </a:p>
      </dgm:t>
    </dgm:pt>
    <dgm:pt modelId="{A57BE990-E394-4115-BBE0-0DB6D1B291AC}">
      <dgm:prSet phldrT="[Text]"/>
      <dgm:spPr/>
      <dgm:t>
        <a:bodyPr/>
        <a:lstStyle/>
        <a:p>
          <a:r>
            <a:rPr lang="en-US" b="0" i="0" dirty="0">
              <a:latin typeface="+mj-lt"/>
            </a:rPr>
            <a:t>Web crawlers</a:t>
          </a:r>
        </a:p>
      </dgm:t>
    </dgm:pt>
    <dgm:pt modelId="{C221017C-85CD-444C-A1D7-8B87BD528AB5}" type="parTrans" cxnId="{B72C57A2-7011-4091-AE33-30A5461F4BB2}">
      <dgm:prSet/>
      <dgm:spPr/>
      <dgm:t>
        <a:bodyPr/>
        <a:lstStyle/>
        <a:p>
          <a:endParaRPr lang="en-US"/>
        </a:p>
      </dgm:t>
    </dgm:pt>
    <dgm:pt modelId="{8F20F0EB-C163-4CE0-9000-9C7A7350E312}" type="sibTrans" cxnId="{B72C57A2-7011-4091-AE33-30A5461F4BB2}">
      <dgm:prSet/>
      <dgm:spPr/>
      <dgm:t>
        <a:bodyPr/>
        <a:lstStyle/>
        <a:p>
          <a:endParaRPr lang="en-US"/>
        </a:p>
      </dgm:t>
    </dgm:pt>
    <dgm:pt modelId="{327C3C28-E2D4-4BEF-AA38-35E1C816C3BB}">
      <dgm:prSet phldrT="[Text]"/>
      <dgm:spPr/>
      <dgm:t>
        <a:bodyPr/>
        <a:lstStyle/>
        <a:p>
          <a:r>
            <a:rPr lang="en-US" b="0" i="0" dirty="0">
              <a:latin typeface="+mj-lt"/>
            </a:rPr>
            <a:t>Country Consultations</a:t>
          </a:r>
        </a:p>
      </dgm:t>
    </dgm:pt>
    <dgm:pt modelId="{CD81F21B-C0F5-4EBB-90DE-B3C5BA22CB5C}" type="parTrans" cxnId="{0CC994DB-075F-4168-9593-432A3F101B4E}">
      <dgm:prSet/>
      <dgm:spPr/>
      <dgm:t>
        <a:bodyPr/>
        <a:lstStyle/>
        <a:p>
          <a:endParaRPr lang="en-US"/>
        </a:p>
      </dgm:t>
    </dgm:pt>
    <dgm:pt modelId="{8F5F05BE-CE02-4FB6-A345-32DDC7E17B86}" type="sibTrans" cxnId="{0CC994DB-075F-4168-9593-432A3F101B4E}">
      <dgm:prSet/>
      <dgm:spPr/>
      <dgm:t>
        <a:bodyPr/>
        <a:lstStyle/>
        <a:p>
          <a:endParaRPr lang="en-US"/>
        </a:p>
      </dgm:t>
    </dgm:pt>
    <dgm:pt modelId="{4C118977-476B-467E-9B73-ABE800A65396}">
      <dgm:prSet phldrT="[Text]"/>
      <dgm:spPr/>
      <dgm:t>
        <a:bodyPr/>
        <a:lstStyle/>
        <a:p>
          <a:r>
            <a:rPr lang="en-US" b="0" i="0" dirty="0">
              <a:latin typeface="+mj-lt"/>
            </a:rPr>
            <a:t>Expert Interviews</a:t>
          </a:r>
        </a:p>
      </dgm:t>
    </dgm:pt>
    <dgm:pt modelId="{7B4E3E37-AF1B-45E6-9EE0-9ABAC2C5CCB4}" type="parTrans" cxnId="{2308BD28-22CB-42AD-B3EA-26BE2E5705A6}">
      <dgm:prSet/>
      <dgm:spPr/>
      <dgm:t>
        <a:bodyPr/>
        <a:lstStyle/>
        <a:p>
          <a:endParaRPr lang="en-US"/>
        </a:p>
      </dgm:t>
    </dgm:pt>
    <dgm:pt modelId="{58546BED-D83B-40FD-B091-F23243BF6083}" type="sibTrans" cxnId="{2308BD28-22CB-42AD-B3EA-26BE2E5705A6}">
      <dgm:prSet/>
      <dgm:spPr/>
      <dgm:t>
        <a:bodyPr/>
        <a:lstStyle/>
        <a:p>
          <a:endParaRPr lang="en-US"/>
        </a:p>
      </dgm:t>
    </dgm:pt>
    <dgm:pt modelId="{DA8CC053-BF79-4157-A596-3366A8252588}">
      <dgm:prSet phldrT="[Text]"/>
      <dgm:spPr/>
      <dgm:t>
        <a:bodyPr/>
        <a:lstStyle/>
        <a:p>
          <a:r>
            <a:rPr lang="en-US" b="0" i="0" dirty="0">
              <a:latin typeface="+mj-lt"/>
            </a:rPr>
            <a:t>World Bank</a:t>
          </a:r>
        </a:p>
      </dgm:t>
    </dgm:pt>
    <dgm:pt modelId="{FD52AAF0-009C-465D-B729-C183C158BAA1}" type="parTrans" cxnId="{B9529469-EC8D-4B6A-AD9F-ADBBCB4E77F4}">
      <dgm:prSet/>
      <dgm:spPr/>
      <dgm:t>
        <a:bodyPr/>
        <a:lstStyle/>
        <a:p>
          <a:endParaRPr lang="en-US"/>
        </a:p>
      </dgm:t>
    </dgm:pt>
    <dgm:pt modelId="{DD5EADC8-460E-47DD-9145-C1B102C65C66}" type="sibTrans" cxnId="{B9529469-EC8D-4B6A-AD9F-ADBBCB4E77F4}">
      <dgm:prSet/>
      <dgm:spPr/>
      <dgm:t>
        <a:bodyPr/>
        <a:lstStyle/>
        <a:p>
          <a:endParaRPr lang="en-US"/>
        </a:p>
      </dgm:t>
    </dgm:pt>
    <dgm:pt modelId="{7AFC3533-7E2D-4B9B-8F16-ECC1D74CECB3}">
      <dgm:prSet phldrT="[Text]"/>
      <dgm:spPr/>
      <dgm:t>
        <a:bodyPr/>
        <a:lstStyle/>
        <a:p>
          <a:r>
            <a:rPr lang="en-US" b="0" i="0" dirty="0">
              <a:latin typeface="+mj-lt"/>
            </a:rPr>
            <a:t>Texas A&amp;M</a:t>
          </a:r>
        </a:p>
      </dgm:t>
    </dgm:pt>
    <dgm:pt modelId="{A3C06CE6-3B2F-4D7C-B559-8EE061CCF469}" type="parTrans" cxnId="{7D490820-2B9D-423E-86EE-FCD0D8E8AE38}">
      <dgm:prSet/>
      <dgm:spPr/>
      <dgm:t>
        <a:bodyPr/>
        <a:lstStyle/>
        <a:p>
          <a:endParaRPr lang="en-US"/>
        </a:p>
      </dgm:t>
    </dgm:pt>
    <dgm:pt modelId="{DDCBE26A-C5EB-44DE-9419-862F88DC9DF4}" type="sibTrans" cxnId="{7D490820-2B9D-423E-86EE-FCD0D8E8AE38}">
      <dgm:prSet/>
      <dgm:spPr/>
      <dgm:t>
        <a:bodyPr/>
        <a:lstStyle/>
        <a:p>
          <a:endParaRPr lang="en-US"/>
        </a:p>
      </dgm:t>
    </dgm:pt>
    <dgm:pt modelId="{72AB267A-50B5-4FAB-AFE0-AA53B0A3A38D}">
      <dgm:prSet phldrT="[Text]"/>
      <dgm:spPr/>
      <dgm:t>
        <a:bodyPr/>
        <a:lstStyle/>
        <a:p>
          <a:r>
            <a:rPr lang="en-US" b="0" i="0" dirty="0">
              <a:latin typeface="+mj-lt"/>
            </a:rPr>
            <a:t>CRS West Africa Offices</a:t>
          </a:r>
        </a:p>
      </dgm:t>
    </dgm:pt>
    <dgm:pt modelId="{EEE299F9-FA16-498D-8D20-CFCC00A8EDDA}" type="sibTrans" cxnId="{92868819-7EA1-4794-B990-DA83C8DC7BE2}">
      <dgm:prSet/>
      <dgm:spPr/>
      <dgm:t>
        <a:bodyPr/>
        <a:lstStyle/>
        <a:p>
          <a:endParaRPr lang="en-US"/>
        </a:p>
      </dgm:t>
    </dgm:pt>
    <dgm:pt modelId="{BAD14A49-46FA-46EA-ABDC-5E71F4ECEF46}" type="parTrans" cxnId="{92868819-7EA1-4794-B990-DA83C8DC7BE2}">
      <dgm:prSet/>
      <dgm:spPr/>
      <dgm:t>
        <a:bodyPr/>
        <a:lstStyle/>
        <a:p>
          <a:endParaRPr lang="en-US"/>
        </a:p>
      </dgm:t>
    </dgm:pt>
    <dgm:pt modelId="{3E920700-64C6-4FFC-B6BF-1680C3B5A862}" type="pres">
      <dgm:prSet presAssocID="{689A3C95-3A98-4042-9620-6C3D93933BF2}" presName="Name0" presStyleCnt="0">
        <dgm:presLayoutVars>
          <dgm:dir/>
          <dgm:resizeHandles val="exact"/>
        </dgm:presLayoutVars>
      </dgm:prSet>
      <dgm:spPr/>
    </dgm:pt>
    <dgm:pt modelId="{DD3819A9-A6C6-4037-8872-7DE58B22FE60}" type="pres">
      <dgm:prSet presAssocID="{536ED859-C480-4B2E-A882-E05349AC61F2}" presName="composite" presStyleCnt="0"/>
      <dgm:spPr/>
    </dgm:pt>
    <dgm:pt modelId="{9F7EC9F6-3119-48B5-B101-7E470F733FF8}" type="pres">
      <dgm:prSet presAssocID="{536ED859-C480-4B2E-A882-E05349AC61F2}" presName="imagSh" presStyleLbl="bgImgPlace1" presStyleIdx="0" presStyleCnt="3" custLinFactNeighborY="-143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DC4763A-29BF-4E7B-8EC3-420B803F63E2}" type="pres">
      <dgm:prSet presAssocID="{536ED859-C480-4B2E-A882-E05349AC61F2}" presName="txNode" presStyleLbl="node1" presStyleIdx="0" presStyleCnt="3" custScaleY="73151" custLinFactNeighborY="13111">
        <dgm:presLayoutVars>
          <dgm:bulletEnabled val="1"/>
        </dgm:presLayoutVars>
      </dgm:prSet>
      <dgm:spPr/>
    </dgm:pt>
    <dgm:pt modelId="{551FDC96-51EB-4EB8-BCE0-05F969FAC96B}" type="pres">
      <dgm:prSet presAssocID="{896855C8-D6C9-4C9E-86D7-DFF39E533763}" presName="sibTrans" presStyleLbl="sibTrans2D1" presStyleIdx="0" presStyleCnt="2"/>
      <dgm:spPr/>
    </dgm:pt>
    <dgm:pt modelId="{F4EFB830-D51C-468C-9724-6C123A50E123}" type="pres">
      <dgm:prSet presAssocID="{896855C8-D6C9-4C9E-86D7-DFF39E533763}" presName="connTx" presStyleLbl="sibTrans2D1" presStyleIdx="0" presStyleCnt="2"/>
      <dgm:spPr/>
    </dgm:pt>
    <dgm:pt modelId="{4BE63A8C-B68E-4B79-AB04-31B515713874}" type="pres">
      <dgm:prSet presAssocID="{327C3C28-E2D4-4BEF-AA38-35E1C816C3BB}" presName="composite" presStyleCnt="0"/>
      <dgm:spPr/>
    </dgm:pt>
    <dgm:pt modelId="{8E5CADDB-0A68-4991-818E-CAF8B89A163B}" type="pres">
      <dgm:prSet presAssocID="{327C3C28-E2D4-4BEF-AA38-35E1C816C3BB}" presName="imagSh" presStyleLbl="bgImgPlace1" presStyleIdx="1" presStyleCnt="3" custLinFactNeighborY="-1430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1341FE6-0F4B-49C9-B82A-C85BA1D31E7A}" type="pres">
      <dgm:prSet presAssocID="{327C3C28-E2D4-4BEF-AA38-35E1C816C3BB}" presName="txNode" presStyleLbl="node1" presStyleIdx="1" presStyleCnt="3" custScaleY="73151" custLinFactNeighborY="13111">
        <dgm:presLayoutVars>
          <dgm:bulletEnabled val="1"/>
        </dgm:presLayoutVars>
      </dgm:prSet>
      <dgm:spPr/>
    </dgm:pt>
    <dgm:pt modelId="{E1A485F9-E585-4ABC-886B-F8091A492755}" type="pres">
      <dgm:prSet presAssocID="{8F5F05BE-CE02-4FB6-A345-32DDC7E17B86}" presName="sibTrans" presStyleLbl="sibTrans2D1" presStyleIdx="1" presStyleCnt="2"/>
      <dgm:spPr/>
    </dgm:pt>
    <dgm:pt modelId="{724805AE-90BE-468A-8E39-D86BFCAEC81F}" type="pres">
      <dgm:prSet presAssocID="{8F5F05BE-CE02-4FB6-A345-32DDC7E17B86}" presName="connTx" presStyleLbl="sibTrans2D1" presStyleIdx="1" presStyleCnt="2"/>
      <dgm:spPr/>
    </dgm:pt>
    <dgm:pt modelId="{2BB13F15-E257-42F5-AB44-A2AF52CDC4C0}" type="pres">
      <dgm:prSet presAssocID="{4C118977-476B-467E-9B73-ABE800A65396}" presName="composite" presStyleCnt="0"/>
      <dgm:spPr/>
    </dgm:pt>
    <dgm:pt modelId="{5703B871-B5A0-4B4D-ACB5-D433878BC88D}" type="pres">
      <dgm:prSet presAssocID="{4C118977-476B-467E-9B73-ABE800A65396}" presName="imagSh" presStyleLbl="bgImgPlace1" presStyleIdx="2" presStyleCnt="3" custLinFactNeighborY="-143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53E38DD-41D2-4455-8F81-B850A4F71F00}" type="pres">
      <dgm:prSet presAssocID="{4C118977-476B-467E-9B73-ABE800A65396}" presName="txNode" presStyleLbl="node1" presStyleIdx="2" presStyleCnt="3" custScaleY="73151" custLinFactNeighborY="13111">
        <dgm:presLayoutVars>
          <dgm:bulletEnabled val="1"/>
        </dgm:presLayoutVars>
      </dgm:prSet>
      <dgm:spPr/>
    </dgm:pt>
  </dgm:ptLst>
  <dgm:cxnLst>
    <dgm:cxn modelId="{922B5903-277C-451F-8B6A-68CA45AEA4F0}" type="presOf" srcId="{536ED859-C480-4B2E-A882-E05349AC61F2}" destId="{ADC4763A-29BF-4E7B-8EC3-420B803F63E2}" srcOrd="0" destOrd="0" presId="urn:microsoft.com/office/officeart/2005/8/layout/hProcess10"/>
    <dgm:cxn modelId="{FE81AA0E-ED61-47EE-9E76-1446CB9C6A40}" type="presOf" srcId="{DA8CC053-BF79-4157-A596-3366A8252588}" destId="{453E38DD-41D2-4455-8F81-B850A4F71F00}" srcOrd="0" destOrd="1" presId="urn:microsoft.com/office/officeart/2005/8/layout/hProcess10"/>
    <dgm:cxn modelId="{92868819-7EA1-4794-B990-DA83C8DC7BE2}" srcId="{327C3C28-E2D4-4BEF-AA38-35E1C816C3BB}" destId="{72AB267A-50B5-4FAB-AFE0-AA53B0A3A38D}" srcOrd="0" destOrd="0" parTransId="{BAD14A49-46FA-46EA-ABDC-5E71F4ECEF46}" sibTransId="{EEE299F9-FA16-498D-8D20-CFCC00A8EDDA}"/>
    <dgm:cxn modelId="{16BE0A1F-0F9A-4F86-BDB9-4A5E02707687}" type="presOf" srcId="{4C118977-476B-467E-9B73-ABE800A65396}" destId="{453E38DD-41D2-4455-8F81-B850A4F71F00}" srcOrd="0" destOrd="0" presId="urn:microsoft.com/office/officeart/2005/8/layout/hProcess10"/>
    <dgm:cxn modelId="{7D490820-2B9D-423E-86EE-FCD0D8E8AE38}" srcId="{4C118977-476B-467E-9B73-ABE800A65396}" destId="{7AFC3533-7E2D-4B9B-8F16-ECC1D74CECB3}" srcOrd="1" destOrd="0" parTransId="{A3C06CE6-3B2F-4D7C-B559-8EE061CCF469}" sibTransId="{DDCBE26A-C5EB-44DE-9419-862F88DC9DF4}"/>
    <dgm:cxn modelId="{2308BD28-22CB-42AD-B3EA-26BE2E5705A6}" srcId="{689A3C95-3A98-4042-9620-6C3D93933BF2}" destId="{4C118977-476B-467E-9B73-ABE800A65396}" srcOrd="2" destOrd="0" parTransId="{7B4E3E37-AF1B-45E6-9EE0-9ABAC2C5CCB4}" sibTransId="{58546BED-D83B-40FD-B091-F23243BF6083}"/>
    <dgm:cxn modelId="{F633AA2A-DDB8-4CBF-907F-7559AEF57042}" type="presOf" srcId="{8F5F05BE-CE02-4FB6-A345-32DDC7E17B86}" destId="{724805AE-90BE-468A-8E39-D86BFCAEC81F}" srcOrd="1" destOrd="0" presId="urn:microsoft.com/office/officeart/2005/8/layout/hProcess10"/>
    <dgm:cxn modelId="{5F5CEB2E-2815-4AAF-975C-FC3CDA9FAC58}" type="presOf" srcId="{8F5F05BE-CE02-4FB6-A345-32DDC7E17B86}" destId="{E1A485F9-E585-4ABC-886B-F8091A492755}" srcOrd="0" destOrd="0" presId="urn:microsoft.com/office/officeart/2005/8/layout/hProcess10"/>
    <dgm:cxn modelId="{1C553344-1851-4402-A608-9F7456C62898}" type="presOf" srcId="{BDC1D364-4C43-4FCB-B6BE-DA6E1B4FD68E}" destId="{ADC4763A-29BF-4E7B-8EC3-420B803F63E2}" srcOrd="0" destOrd="1" presId="urn:microsoft.com/office/officeart/2005/8/layout/hProcess10"/>
    <dgm:cxn modelId="{8A4FBE45-02C1-472E-A7F8-6EE64C079BBE}" type="presOf" srcId="{327C3C28-E2D4-4BEF-AA38-35E1C816C3BB}" destId="{41341FE6-0F4B-49C9-B82A-C85BA1D31E7A}" srcOrd="0" destOrd="0" presId="urn:microsoft.com/office/officeart/2005/8/layout/hProcess10"/>
    <dgm:cxn modelId="{B9529469-EC8D-4B6A-AD9F-ADBBCB4E77F4}" srcId="{4C118977-476B-467E-9B73-ABE800A65396}" destId="{DA8CC053-BF79-4157-A596-3366A8252588}" srcOrd="0" destOrd="0" parTransId="{FD52AAF0-009C-465D-B729-C183C158BAA1}" sibTransId="{DD5EADC8-460E-47DD-9145-C1B102C65C66}"/>
    <dgm:cxn modelId="{627A336E-772E-4248-8A02-C756ECBB9307}" srcId="{689A3C95-3A98-4042-9620-6C3D93933BF2}" destId="{536ED859-C480-4B2E-A882-E05349AC61F2}" srcOrd="0" destOrd="0" parTransId="{A7B5E544-B80E-4850-BE15-E874D1948988}" sibTransId="{896855C8-D6C9-4C9E-86D7-DFF39E533763}"/>
    <dgm:cxn modelId="{56C7047C-1CF0-4487-B9EB-627630E7075D}" srcId="{536ED859-C480-4B2E-A882-E05349AC61F2}" destId="{BDC1D364-4C43-4FCB-B6BE-DA6E1B4FD68E}" srcOrd="0" destOrd="0" parTransId="{0286C86D-F133-48E6-B964-840F8BDF9885}" sibTransId="{55F4F242-699E-4A7D-A608-EFB2D72E000B}"/>
    <dgm:cxn modelId="{FAAB338D-93A2-42D6-9551-5E243A7C87CB}" type="presOf" srcId="{72AB267A-50B5-4FAB-AFE0-AA53B0A3A38D}" destId="{41341FE6-0F4B-49C9-B82A-C85BA1D31E7A}" srcOrd="0" destOrd="1" presId="urn:microsoft.com/office/officeart/2005/8/layout/hProcess10"/>
    <dgm:cxn modelId="{B72C57A2-7011-4091-AE33-30A5461F4BB2}" srcId="{536ED859-C480-4B2E-A882-E05349AC61F2}" destId="{A57BE990-E394-4115-BBE0-0DB6D1B291AC}" srcOrd="1" destOrd="0" parTransId="{C221017C-85CD-444C-A1D7-8B87BD528AB5}" sibTransId="{8F20F0EB-C163-4CE0-9000-9C7A7350E312}"/>
    <dgm:cxn modelId="{824462A8-7CCD-4B5B-9BF5-34AAC94DD090}" type="presOf" srcId="{896855C8-D6C9-4C9E-86D7-DFF39E533763}" destId="{551FDC96-51EB-4EB8-BCE0-05F969FAC96B}" srcOrd="0" destOrd="0" presId="urn:microsoft.com/office/officeart/2005/8/layout/hProcess10"/>
    <dgm:cxn modelId="{68924DBD-0B84-4E1C-86DE-E2151B59BEE9}" type="presOf" srcId="{689A3C95-3A98-4042-9620-6C3D93933BF2}" destId="{3E920700-64C6-4FFC-B6BF-1680C3B5A862}" srcOrd="0" destOrd="0" presId="urn:microsoft.com/office/officeart/2005/8/layout/hProcess10"/>
    <dgm:cxn modelId="{B18C2CC7-5051-4F85-8782-C175C7E5C223}" type="presOf" srcId="{A57BE990-E394-4115-BBE0-0DB6D1B291AC}" destId="{ADC4763A-29BF-4E7B-8EC3-420B803F63E2}" srcOrd="0" destOrd="2" presId="urn:microsoft.com/office/officeart/2005/8/layout/hProcess10"/>
    <dgm:cxn modelId="{0CC994DB-075F-4168-9593-432A3F101B4E}" srcId="{689A3C95-3A98-4042-9620-6C3D93933BF2}" destId="{327C3C28-E2D4-4BEF-AA38-35E1C816C3BB}" srcOrd="1" destOrd="0" parTransId="{CD81F21B-C0F5-4EBB-90DE-B3C5BA22CB5C}" sibTransId="{8F5F05BE-CE02-4FB6-A345-32DDC7E17B86}"/>
    <dgm:cxn modelId="{A9D405F4-6A54-41D4-98A9-E876C5F8A17D}" type="presOf" srcId="{896855C8-D6C9-4C9E-86D7-DFF39E533763}" destId="{F4EFB830-D51C-468C-9724-6C123A50E123}" srcOrd="1" destOrd="0" presId="urn:microsoft.com/office/officeart/2005/8/layout/hProcess10"/>
    <dgm:cxn modelId="{3F14A5F9-57B9-427A-8754-AF54ED897FAF}" type="presOf" srcId="{7AFC3533-7E2D-4B9B-8F16-ECC1D74CECB3}" destId="{453E38DD-41D2-4455-8F81-B850A4F71F00}" srcOrd="0" destOrd="2" presId="urn:microsoft.com/office/officeart/2005/8/layout/hProcess10"/>
    <dgm:cxn modelId="{415BFDEF-F747-498B-8AAF-F564366912D3}" type="presParOf" srcId="{3E920700-64C6-4FFC-B6BF-1680C3B5A862}" destId="{DD3819A9-A6C6-4037-8872-7DE58B22FE60}" srcOrd="0" destOrd="0" presId="urn:microsoft.com/office/officeart/2005/8/layout/hProcess10"/>
    <dgm:cxn modelId="{F29F20B6-11B9-4267-A64F-D2B5AE0B2D40}" type="presParOf" srcId="{DD3819A9-A6C6-4037-8872-7DE58B22FE60}" destId="{9F7EC9F6-3119-48B5-B101-7E470F733FF8}" srcOrd="0" destOrd="0" presId="urn:microsoft.com/office/officeart/2005/8/layout/hProcess10"/>
    <dgm:cxn modelId="{B912D58F-6D2F-4A3E-A1C7-8FFA150BA6DA}" type="presParOf" srcId="{DD3819A9-A6C6-4037-8872-7DE58B22FE60}" destId="{ADC4763A-29BF-4E7B-8EC3-420B803F63E2}" srcOrd="1" destOrd="0" presId="urn:microsoft.com/office/officeart/2005/8/layout/hProcess10"/>
    <dgm:cxn modelId="{81E83474-5E4E-4371-BF0D-74DE58D8A971}" type="presParOf" srcId="{3E920700-64C6-4FFC-B6BF-1680C3B5A862}" destId="{551FDC96-51EB-4EB8-BCE0-05F969FAC96B}" srcOrd="1" destOrd="0" presId="urn:microsoft.com/office/officeart/2005/8/layout/hProcess10"/>
    <dgm:cxn modelId="{1878FE17-996B-45F9-855A-FDAC15C70F9F}" type="presParOf" srcId="{551FDC96-51EB-4EB8-BCE0-05F969FAC96B}" destId="{F4EFB830-D51C-468C-9724-6C123A50E123}" srcOrd="0" destOrd="0" presId="urn:microsoft.com/office/officeart/2005/8/layout/hProcess10"/>
    <dgm:cxn modelId="{3F9BA357-491A-4DB4-8742-7D166F21E8E8}" type="presParOf" srcId="{3E920700-64C6-4FFC-B6BF-1680C3B5A862}" destId="{4BE63A8C-B68E-4B79-AB04-31B515713874}" srcOrd="2" destOrd="0" presId="urn:microsoft.com/office/officeart/2005/8/layout/hProcess10"/>
    <dgm:cxn modelId="{FD0AFDDB-3704-498C-B64E-227586316E19}" type="presParOf" srcId="{4BE63A8C-B68E-4B79-AB04-31B515713874}" destId="{8E5CADDB-0A68-4991-818E-CAF8B89A163B}" srcOrd="0" destOrd="0" presId="urn:microsoft.com/office/officeart/2005/8/layout/hProcess10"/>
    <dgm:cxn modelId="{01090755-B2FF-40E7-B397-22C444DDAD6C}" type="presParOf" srcId="{4BE63A8C-B68E-4B79-AB04-31B515713874}" destId="{41341FE6-0F4B-49C9-B82A-C85BA1D31E7A}" srcOrd="1" destOrd="0" presId="urn:microsoft.com/office/officeart/2005/8/layout/hProcess10"/>
    <dgm:cxn modelId="{249FA277-6535-42CB-A764-5C08C62BDA2F}" type="presParOf" srcId="{3E920700-64C6-4FFC-B6BF-1680C3B5A862}" destId="{E1A485F9-E585-4ABC-886B-F8091A492755}" srcOrd="3" destOrd="0" presId="urn:microsoft.com/office/officeart/2005/8/layout/hProcess10"/>
    <dgm:cxn modelId="{2BCEF867-3ED5-4DAE-BF8B-0649C3EED65A}" type="presParOf" srcId="{E1A485F9-E585-4ABC-886B-F8091A492755}" destId="{724805AE-90BE-468A-8E39-D86BFCAEC81F}" srcOrd="0" destOrd="0" presId="urn:microsoft.com/office/officeart/2005/8/layout/hProcess10"/>
    <dgm:cxn modelId="{73392AE0-0ED8-43B5-A783-7548D6BAA3F7}" type="presParOf" srcId="{3E920700-64C6-4FFC-B6BF-1680C3B5A862}" destId="{2BB13F15-E257-42F5-AB44-A2AF52CDC4C0}" srcOrd="4" destOrd="0" presId="urn:microsoft.com/office/officeart/2005/8/layout/hProcess10"/>
    <dgm:cxn modelId="{F6984121-3959-41C6-9FF5-51B5AE86420D}" type="presParOf" srcId="{2BB13F15-E257-42F5-AB44-A2AF52CDC4C0}" destId="{5703B871-B5A0-4B4D-ACB5-D433878BC88D}" srcOrd="0" destOrd="0" presId="urn:microsoft.com/office/officeart/2005/8/layout/hProcess10"/>
    <dgm:cxn modelId="{508BE142-ED25-4B9C-BCDE-24BAB1F3F346}" type="presParOf" srcId="{2BB13F15-E257-42F5-AB44-A2AF52CDC4C0}" destId="{453E38DD-41D2-4455-8F81-B850A4F71F00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EC9F6-3119-48B5-B101-7E470F733FF8}">
      <dsp:nvSpPr>
        <dsp:cNvPr id="0" name=""/>
        <dsp:cNvSpPr/>
      </dsp:nvSpPr>
      <dsp:spPr>
        <a:xfrm>
          <a:off x="5522" y="685712"/>
          <a:ext cx="2601596" cy="26015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C4763A-29BF-4E7B-8EC3-420B803F63E2}">
      <dsp:nvSpPr>
        <dsp:cNvPr id="0" name=""/>
        <dsp:cNvSpPr/>
      </dsp:nvSpPr>
      <dsp:spPr>
        <a:xfrm>
          <a:off x="429037" y="3309045"/>
          <a:ext cx="2601596" cy="190309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 dirty="0">
              <a:latin typeface="+mj-lt"/>
            </a:rPr>
            <a:t>Desk Research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0" i="0" kern="1200" dirty="0">
              <a:latin typeface="+mj-lt"/>
            </a:rPr>
            <a:t>Key word search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0" i="0" kern="1200" dirty="0">
              <a:latin typeface="+mj-lt"/>
            </a:rPr>
            <a:t>Web crawlers</a:t>
          </a:r>
        </a:p>
      </dsp:txBody>
      <dsp:txXfrm>
        <a:off x="484777" y="3364785"/>
        <a:ext cx="2490116" cy="1791613"/>
      </dsp:txXfrm>
    </dsp:sp>
    <dsp:sp modelId="{551FDC96-51EB-4EB8-BCE0-05F969FAC96B}">
      <dsp:nvSpPr>
        <dsp:cNvPr id="0" name=""/>
        <dsp:cNvSpPr/>
      </dsp:nvSpPr>
      <dsp:spPr>
        <a:xfrm>
          <a:off x="3108243" y="1673946"/>
          <a:ext cx="501124" cy="6251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3108243" y="1798971"/>
        <a:ext cx="350787" cy="375077"/>
      </dsp:txXfrm>
    </dsp:sp>
    <dsp:sp modelId="{8E5CADDB-0A68-4991-818E-CAF8B89A163B}">
      <dsp:nvSpPr>
        <dsp:cNvPr id="0" name=""/>
        <dsp:cNvSpPr/>
      </dsp:nvSpPr>
      <dsp:spPr>
        <a:xfrm>
          <a:off x="4038904" y="685712"/>
          <a:ext cx="2601596" cy="26015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41FE6-0F4B-49C9-B82A-C85BA1D31E7A}">
      <dsp:nvSpPr>
        <dsp:cNvPr id="0" name=""/>
        <dsp:cNvSpPr/>
      </dsp:nvSpPr>
      <dsp:spPr>
        <a:xfrm>
          <a:off x="4462420" y="3309045"/>
          <a:ext cx="2601596" cy="190309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 dirty="0">
              <a:latin typeface="+mj-lt"/>
            </a:rPr>
            <a:t>Country Consultations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0" i="0" kern="1200" dirty="0">
              <a:latin typeface="+mj-lt"/>
            </a:rPr>
            <a:t>CRS West Africa Offices</a:t>
          </a:r>
        </a:p>
      </dsp:txBody>
      <dsp:txXfrm>
        <a:off x="4518160" y="3364785"/>
        <a:ext cx="2490116" cy="1791613"/>
      </dsp:txXfrm>
    </dsp:sp>
    <dsp:sp modelId="{E1A485F9-E585-4ABC-886B-F8091A492755}">
      <dsp:nvSpPr>
        <dsp:cNvPr id="0" name=""/>
        <dsp:cNvSpPr/>
      </dsp:nvSpPr>
      <dsp:spPr>
        <a:xfrm>
          <a:off x="7141625" y="1673946"/>
          <a:ext cx="501124" cy="6251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49225"/>
            <a:satOff val="-5981"/>
            <a:lumOff val="239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141625" y="1798971"/>
        <a:ext cx="350787" cy="375077"/>
      </dsp:txXfrm>
    </dsp:sp>
    <dsp:sp modelId="{5703B871-B5A0-4B4D-ACB5-D433878BC88D}">
      <dsp:nvSpPr>
        <dsp:cNvPr id="0" name=""/>
        <dsp:cNvSpPr/>
      </dsp:nvSpPr>
      <dsp:spPr>
        <a:xfrm>
          <a:off x="8072286" y="685712"/>
          <a:ext cx="2601596" cy="26015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3E38DD-41D2-4455-8F81-B850A4F71F00}">
      <dsp:nvSpPr>
        <dsp:cNvPr id="0" name=""/>
        <dsp:cNvSpPr/>
      </dsp:nvSpPr>
      <dsp:spPr>
        <a:xfrm>
          <a:off x="8495802" y="3309045"/>
          <a:ext cx="2601596" cy="190309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 dirty="0">
              <a:latin typeface="+mj-lt"/>
            </a:rPr>
            <a:t>Expert Interviews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0" i="0" kern="1200" dirty="0">
              <a:latin typeface="+mj-lt"/>
            </a:rPr>
            <a:t>World Bank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0" i="0" kern="1200" dirty="0">
              <a:latin typeface="+mj-lt"/>
            </a:rPr>
            <a:t>Texas A&amp;M</a:t>
          </a:r>
        </a:p>
      </dsp:txBody>
      <dsp:txXfrm>
        <a:off x="8551542" y="3364785"/>
        <a:ext cx="2490116" cy="1791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B5776C3-05E6-424A-AEF0-1C6F20E1E64E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1626AA3-2C80-48CD-9267-E55D323C1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70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FE1FA59C-7682-463B-AE36-A06AF72E7B6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ECCAEB8-98E5-46F7-9B9E-5638AFFA9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87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47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45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9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00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57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44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09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89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23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51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73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71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31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1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12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574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9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AEB8-98E5-46F7-9B9E-5638AFFA94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7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4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6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42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6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52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1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6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13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1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7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38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FC59D-C2CC-4289-BA75-303E4FDC4D32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3E12B-AB62-4B62-9CC1-3664EB9F8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6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/>
          </a:blip>
          <a:srcRect t="25747" b="7587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cxnSp>
        <p:nvCxnSpPr>
          <p:cNvPr id="9" name="Straight Connector 8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3136" y="5091762"/>
            <a:ext cx="7834193" cy="1264588"/>
          </a:xfrm>
        </p:spPr>
        <p:txBody>
          <a:bodyPr anchor="ctr">
            <a:normAutofit fontScale="90000"/>
          </a:bodyPr>
          <a:lstStyle/>
          <a:p>
            <a:pPr algn="r">
              <a:lnSpc>
                <a:spcPct val="70000"/>
              </a:lnSpc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West African Migration Secondary Data Needs Assessment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99107" y="4745420"/>
            <a:ext cx="2974207" cy="1907627"/>
          </a:xfrm>
        </p:spPr>
        <p:txBody>
          <a:bodyPr anchor="ctr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2000" dirty="0"/>
              <a:t>Catholic Relief Services (CRS)</a:t>
            </a:r>
          </a:p>
          <a:p>
            <a:pPr algn="l">
              <a:lnSpc>
                <a:spcPct val="80000"/>
              </a:lnSpc>
            </a:pPr>
            <a:r>
              <a:rPr lang="en-US" sz="2000" dirty="0"/>
              <a:t>West Africa Regional Office (WARO)</a:t>
            </a:r>
          </a:p>
          <a:p>
            <a:pPr algn="l">
              <a:lnSpc>
                <a:spcPct val="80000"/>
              </a:lnSpc>
            </a:pPr>
            <a:r>
              <a:rPr lang="en-US" sz="2000" dirty="0"/>
              <a:t>Sarah Simpkins</a:t>
            </a:r>
          </a:p>
        </p:txBody>
      </p:sp>
    </p:spTree>
    <p:extLst>
      <p:ext uri="{BB962C8B-B14F-4D97-AF65-F5344CB8AC3E}">
        <p14:creationId xmlns:p14="http://schemas.microsoft.com/office/powerpoint/2010/main" val="573345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0588" y="965199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26340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/>
          <p:cNvPicPr>
            <a:picLocks noChangeAspect="1"/>
          </p:cNvPicPr>
          <p:nvPr/>
        </p:nvPicPr>
        <p:blipFill rotWithShape="1">
          <a:blip r:embed="rId3"/>
          <a:srcRect l="37799" t="1" r="6396" b="1"/>
          <a:stretch/>
        </p:blipFill>
        <p:spPr>
          <a:xfrm>
            <a:off x="0" y="0"/>
            <a:ext cx="5956619" cy="6877050"/>
          </a:xfrm>
          <a:prstGeom prst="rect">
            <a:avLst/>
          </a:prstGeom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4305" y="1325685"/>
            <a:ext cx="5518511" cy="531426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u="sng" dirty="0">
                <a:latin typeface="+mj-lt"/>
              </a:rPr>
              <a:t>Objective</a:t>
            </a:r>
            <a:r>
              <a:rPr lang="en-US" b="1" dirty="0">
                <a:latin typeface="+mj-lt"/>
              </a:rPr>
              <a:t>: Identify potential programmatic responses and information gaps for primary-data collection</a:t>
            </a:r>
          </a:p>
          <a:p>
            <a:pPr marL="0" indent="0">
              <a:buNone/>
            </a:pPr>
            <a:endParaRPr lang="en-US" sz="600" b="1" dirty="0">
              <a:latin typeface="+mj-lt"/>
            </a:endParaRPr>
          </a:p>
          <a:p>
            <a:pPr algn="ctr"/>
            <a:r>
              <a:rPr lang="en-US" sz="3000" dirty="0">
                <a:latin typeface="+mj-lt"/>
              </a:rPr>
              <a:t>Trends and migrant profiles</a:t>
            </a:r>
          </a:p>
          <a:p>
            <a:pPr algn="ctr"/>
            <a:r>
              <a:rPr lang="en-US" sz="3000" dirty="0">
                <a:latin typeface="+mj-lt"/>
              </a:rPr>
              <a:t>Relationship to conflict, youth, gender and climate</a:t>
            </a:r>
          </a:p>
          <a:p>
            <a:pPr algn="ctr"/>
            <a:r>
              <a:rPr lang="en-US" sz="3000" dirty="0">
                <a:latin typeface="+mj-lt"/>
              </a:rPr>
              <a:t>Policy environment &amp; programmatic responses</a:t>
            </a:r>
          </a:p>
          <a:p>
            <a:pPr algn="ctr"/>
            <a:r>
              <a:rPr lang="en-US" sz="3000" dirty="0">
                <a:latin typeface="+mj-lt"/>
              </a:rPr>
              <a:t>Gaps in information, services, and donor funding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416540" y="166229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1740" y="351211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Research Questions</a:t>
            </a:r>
          </a:p>
        </p:txBody>
      </p:sp>
    </p:spTree>
    <p:extLst>
      <p:ext uri="{BB962C8B-B14F-4D97-AF65-F5344CB8AC3E}">
        <p14:creationId xmlns:p14="http://schemas.microsoft.com/office/powerpoint/2010/main" val="82783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33350" y="209550"/>
            <a:ext cx="11868150" cy="51435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2290" y="5528642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490" y="5713624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Methodology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198277596"/>
              </p:ext>
            </p:extLst>
          </p:nvPr>
        </p:nvGraphicFramePr>
        <p:xfrm>
          <a:off x="629292" y="-162410"/>
          <a:ext cx="11102921" cy="5928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155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10801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74736" y="911881"/>
            <a:ext cx="3377183" cy="587301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dirty="0">
                <a:solidFill>
                  <a:srgbClr val="339966"/>
                </a:solidFill>
              </a:rPr>
              <a:t>Coastal or Atlantic Route: By boat to Canary Islands or through Morocco to Spain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>
                <a:solidFill>
                  <a:srgbClr val="7030A0"/>
                </a:solidFill>
              </a:rPr>
              <a:t>Sahara Route: From major cities in West Africa to Libya or Algeria via Gao in Mali or Agadez in Niger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/>
              <a:t>Route mostly legal up until Gao and Agadez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6331" y="92103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36331" y="265550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Migration Trends</a:t>
            </a:r>
          </a:p>
        </p:txBody>
      </p:sp>
    </p:spTree>
    <p:extLst>
      <p:ext uri="{BB962C8B-B14F-4D97-AF65-F5344CB8AC3E}">
        <p14:creationId xmlns:p14="http://schemas.microsoft.com/office/powerpoint/2010/main" val="26717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0588" y="965199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Migration Trends</a:t>
            </a:r>
          </a:p>
        </p:txBody>
      </p:sp>
    </p:spTree>
    <p:extLst>
      <p:ext uri="{BB962C8B-B14F-4D97-AF65-F5344CB8AC3E}">
        <p14:creationId xmlns:p14="http://schemas.microsoft.com/office/powerpoint/2010/main" val="511896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0756386"/>
              </p:ext>
            </p:extLst>
          </p:nvPr>
        </p:nvGraphicFramePr>
        <p:xfrm>
          <a:off x="627796" y="245656"/>
          <a:ext cx="10973583" cy="5313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5407" y="5137909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2"/>
                </a:solidFill>
              </a:rPr>
              <a:t>Source: Missing Migrants Project 2017, IOM</a:t>
            </a:r>
          </a:p>
        </p:txBody>
      </p:sp>
      <p:sp>
        <p:nvSpPr>
          <p:cNvPr id="5" name="Rectangle 4"/>
          <p:cNvSpPr/>
          <p:nvPr/>
        </p:nvSpPr>
        <p:spPr>
          <a:xfrm>
            <a:off x="336331" y="5722879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6331" y="5896326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Migrant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+mj-lt"/>
              </a:rPr>
              <a:t>Profiles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695072" y="6497052"/>
            <a:ext cx="607995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690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16610" b="-2"/>
          <a:stretch/>
        </p:blipFill>
        <p:spPr>
          <a:xfrm>
            <a:off x="416540" y="997542"/>
            <a:ext cx="6679961" cy="5387213"/>
          </a:xfrm>
          <a:prstGeom prst="rect">
            <a:avLst/>
          </a:prstGeom>
          <a:effectLst/>
        </p:spPr>
      </p:pic>
      <p:sp>
        <p:nvSpPr>
          <p:cNvPr id="10" name="Rectangle 9"/>
          <p:cNvSpPr/>
          <p:nvPr/>
        </p:nvSpPr>
        <p:spPr>
          <a:xfrm>
            <a:off x="416540" y="166229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1740" y="351211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Push Factors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7299158" y="1716505"/>
            <a:ext cx="0" cy="44917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355306" y="1708485"/>
            <a:ext cx="0" cy="44917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7603959" y="1182524"/>
            <a:ext cx="4222862" cy="5202232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sz="2400" dirty="0">
                <a:solidFill>
                  <a:srgbClr val="339966"/>
                </a:solidFill>
              </a:rPr>
            </a:br>
            <a:br>
              <a:rPr lang="en-US" sz="2400" dirty="0">
                <a:solidFill>
                  <a:srgbClr val="339966"/>
                </a:solidFill>
              </a:rPr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u="sng" dirty="0"/>
              <a:t>Unemployment</a:t>
            </a:r>
            <a:r>
              <a:rPr lang="en-US" sz="2400" dirty="0"/>
              <a:t>: Around 43 percent of men unemployed and 51 percent of women</a:t>
            </a:r>
            <a:br>
              <a:rPr lang="en-US" sz="2400" dirty="0"/>
            </a:br>
            <a:br>
              <a:rPr lang="en-US" sz="2400" dirty="0"/>
            </a:br>
            <a:r>
              <a:rPr lang="en-US" sz="2400" u="sng" dirty="0"/>
              <a:t>Demographics</a:t>
            </a:r>
            <a:r>
              <a:rPr lang="en-US" sz="2400" dirty="0"/>
              <a:t>: 1/3 of population is between 10 and 24</a:t>
            </a:r>
            <a:br>
              <a:rPr lang="en-US" sz="2400" dirty="0"/>
            </a:br>
            <a:br>
              <a:rPr lang="en-US" sz="2400" dirty="0"/>
            </a:br>
            <a:r>
              <a:rPr lang="en-US" sz="2400" u="sng" dirty="0"/>
              <a:t>Population Growth</a:t>
            </a:r>
            <a:r>
              <a:rPr lang="en-US" sz="2400" dirty="0"/>
              <a:t>: West Africa expected to reach 815 million people by 2050</a:t>
            </a:r>
            <a:br>
              <a:rPr lang="en-US" sz="2400" dirty="0"/>
            </a:br>
            <a:br>
              <a:rPr lang="en-US" sz="2400" dirty="0"/>
            </a:br>
            <a:r>
              <a:rPr lang="en-US" sz="2400" u="sng" dirty="0"/>
              <a:t>Climate Change</a:t>
            </a:r>
            <a:r>
              <a:rPr lang="en-US" sz="2400" dirty="0"/>
              <a:t>: 19 designated “hot spots” in West Africa susceptible to natural disasters</a:t>
            </a:r>
            <a:br>
              <a:rPr lang="en-US" sz="2400" dirty="0"/>
            </a:br>
            <a:br>
              <a:rPr lang="en-US" sz="2400" dirty="0"/>
            </a:br>
            <a:r>
              <a:rPr lang="en-US" sz="2400" u="sng" dirty="0"/>
              <a:t>Conflict</a:t>
            </a:r>
            <a:r>
              <a:rPr lang="en-US" sz="2400" dirty="0"/>
              <a:t>: Exasperates pre-existing push factors</a:t>
            </a:r>
            <a:br>
              <a:rPr lang="en-US" sz="2400" dirty="0"/>
            </a:br>
            <a:br>
              <a:rPr lang="en-US" sz="2400" dirty="0">
                <a:solidFill>
                  <a:srgbClr val="7030A0"/>
                </a:solidFill>
              </a:rPr>
            </a:br>
            <a:br>
              <a:rPr lang="en-US" sz="2400" dirty="0">
                <a:solidFill>
                  <a:srgbClr val="7030A0"/>
                </a:solidFill>
              </a:rPr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16540" y="6384756"/>
            <a:ext cx="6679961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Picture of Lake Chad Basin in Niger, Chad, and Nigeria now 1/20</a:t>
            </a:r>
            <a:r>
              <a:rPr lang="en-US" sz="1400" baseline="30000" dirty="0">
                <a:latin typeface="+mj-lt"/>
              </a:rPr>
              <a:t>th</a:t>
            </a:r>
            <a:r>
              <a:rPr lang="en-US" sz="1400" dirty="0">
                <a:latin typeface="+mj-lt"/>
              </a:rPr>
              <a:t> of former size </a:t>
            </a:r>
          </a:p>
        </p:txBody>
      </p:sp>
    </p:spTree>
    <p:extLst>
      <p:ext uri="{BB962C8B-B14F-4D97-AF65-F5344CB8AC3E}">
        <p14:creationId xmlns:p14="http://schemas.microsoft.com/office/powerpoint/2010/main" val="3753355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83" r="11747"/>
          <a:stretch/>
        </p:blipFill>
        <p:spPr>
          <a:xfrm>
            <a:off x="7508282" y="160421"/>
            <a:ext cx="4635591" cy="6577264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930" y="1312354"/>
            <a:ext cx="6586489" cy="4911465"/>
          </a:xfrm>
        </p:spPr>
        <p:txBody>
          <a:bodyPr>
            <a:normAutofit/>
          </a:bodyPr>
          <a:lstStyle/>
          <a:p>
            <a:pPr>
              <a:buClr>
                <a:srgbClr val="41384E"/>
              </a:buClr>
            </a:pPr>
            <a:r>
              <a:rPr lang="en-US" dirty="0">
                <a:latin typeface="+mj-lt"/>
              </a:rPr>
              <a:t>Inability to fulfill social and societal expectations</a:t>
            </a:r>
          </a:p>
          <a:p>
            <a:pPr>
              <a:buClr>
                <a:srgbClr val="41384E"/>
              </a:buClr>
            </a:pPr>
            <a:r>
              <a:rPr lang="en-US" dirty="0">
                <a:latin typeface="+mj-lt"/>
              </a:rPr>
              <a:t>Desire to increase family/household status through remittances</a:t>
            </a:r>
          </a:p>
          <a:p>
            <a:pPr>
              <a:buClr>
                <a:srgbClr val="41384E"/>
              </a:buClr>
            </a:pPr>
            <a:r>
              <a:rPr lang="en-US" dirty="0">
                <a:latin typeface="+mj-lt"/>
              </a:rPr>
              <a:t>Increased access to ICT and social media platforms such as Instagram, Facebook, Viper &amp; WhatsApp</a:t>
            </a:r>
            <a:endParaRPr lang="en-US" sz="2400" dirty="0">
              <a:latin typeface="+mj-lt"/>
            </a:endParaRP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48929" y="134145"/>
            <a:ext cx="6586490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4129" y="319127"/>
            <a:ext cx="6586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Pull Factors</a:t>
            </a:r>
          </a:p>
        </p:txBody>
      </p:sp>
      <p:sp>
        <p:nvSpPr>
          <p:cNvPr id="2" name="Rectangle 1"/>
          <p:cNvSpPr/>
          <p:nvPr/>
        </p:nvSpPr>
        <p:spPr>
          <a:xfrm>
            <a:off x="870996" y="4560800"/>
            <a:ext cx="5763971" cy="17026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1132" y="4069915"/>
            <a:ext cx="569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7030A0"/>
                </a:solidFill>
              </a:rPr>
              <a:t>“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6809791" y="5522916"/>
            <a:ext cx="447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7030A0"/>
                </a:solidFill>
              </a:rPr>
              <a:t>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2978" y="4676531"/>
            <a:ext cx="548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+mj-lt"/>
              </a:rPr>
              <a:t>One friend would phone me, telling me that Europe is a thousand times better than Africa. I looked on Facebook, I saw the nice pictures – it drove me to go.” – Migrant from Senegal</a:t>
            </a:r>
          </a:p>
        </p:txBody>
      </p:sp>
    </p:spTree>
    <p:extLst>
      <p:ext uri="{BB962C8B-B14F-4D97-AF65-F5344CB8AC3E}">
        <p14:creationId xmlns:p14="http://schemas.microsoft.com/office/powerpoint/2010/main" val="3440073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0588" y="965199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Policy and Program Environment</a:t>
            </a:r>
            <a:endParaRPr lang="en-US" sz="5400" kern="1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5206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1505" r="21588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931" y="1404182"/>
            <a:ext cx="3651466" cy="5201570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0" indent="0">
              <a:buNone/>
            </a:pPr>
            <a:r>
              <a:rPr lang="en-US" sz="2400" dirty="0">
                <a:latin typeface="+mj-lt"/>
              </a:rPr>
              <a:t>$3.6B EUTF for Africa fund established during Valletta Summit on Migration in 2015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Priorities:</a:t>
            </a:r>
          </a:p>
          <a:p>
            <a:r>
              <a:rPr lang="en-US" sz="2200" dirty="0">
                <a:latin typeface="+mj-lt"/>
              </a:rPr>
              <a:t>Address </a:t>
            </a:r>
            <a:r>
              <a:rPr lang="en-US" sz="2200" b="1" dirty="0">
                <a:latin typeface="+mj-lt"/>
              </a:rPr>
              <a:t>root causes </a:t>
            </a:r>
            <a:r>
              <a:rPr lang="en-US" sz="2200" dirty="0">
                <a:latin typeface="+mj-lt"/>
              </a:rPr>
              <a:t>of irregular migration</a:t>
            </a:r>
          </a:p>
          <a:p>
            <a:r>
              <a:rPr lang="en-US" sz="2200" dirty="0">
                <a:latin typeface="+mj-lt"/>
              </a:rPr>
              <a:t>Enhance cooperation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dirty="0">
                <a:latin typeface="+mj-lt"/>
              </a:rPr>
              <a:t>on</a:t>
            </a:r>
            <a:r>
              <a:rPr lang="en-US" sz="2200" b="1" dirty="0">
                <a:latin typeface="+mj-lt"/>
              </a:rPr>
              <a:t> legal migration</a:t>
            </a:r>
          </a:p>
          <a:p>
            <a:r>
              <a:rPr lang="en-US" sz="2200" dirty="0">
                <a:latin typeface="+mj-lt"/>
              </a:rPr>
              <a:t>Reinforce the </a:t>
            </a:r>
            <a:r>
              <a:rPr lang="en-US" sz="2200" b="1" dirty="0">
                <a:latin typeface="+mj-lt"/>
              </a:rPr>
              <a:t>protection</a:t>
            </a:r>
            <a:r>
              <a:rPr lang="en-US" sz="2200" dirty="0">
                <a:latin typeface="+mj-lt"/>
              </a:rPr>
              <a:t> of migrants</a:t>
            </a:r>
          </a:p>
          <a:p>
            <a:r>
              <a:rPr lang="en-US" sz="2200" dirty="0">
                <a:latin typeface="+mj-lt"/>
              </a:rPr>
              <a:t>Prevent and fight irregular migrant </a:t>
            </a:r>
            <a:r>
              <a:rPr lang="en-US" sz="2200" b="1" dirty="0">
                <a:latin typeface="+mj-lt"/>
              </a:rPr>
              <a:t>smuggling and trafficking</a:t>
            </a:r>
          </a:p>
          <a:p>
            <a:r>
              <a:rPr lang="en-US" sz="2200" dirty="0">
                <a:latin typeface="+mj-lt"/>
              </a:rPr>
              <a:t>Improve </a:t>
            </a:r>
            <a:r>
              <a:rPr lang="en-US" sz="2200" b="1" dirty="0">
                <a:latin typeface="+mj-lt"/>
              </a:rPr>
              <a:t>cooperation on return, readmission and reintegration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901" y="225973"/>
            <a:ext cx="6586490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191899" y="410955"/>
            <a:ext cx="6586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Donor Priorities</a:t>
            </a:r>
          </a:p>
        </p:txBody>
      </p:sp>
    </p:spTree>
    <p:extLst>
      <p:ext uri="{BB962C8B-B14F-4D97-AF65-F5344CB8AC3E}">
        <p14:creationId xmlns:p14="http://schemas.microsoft.com/office/powerpoint/2010/main" val="1368918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6331" y="92103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6331" y="265550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Evaluation Criteria and Programmatic Responses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6054616" y="1371600"/>
            <a:ext cx="5439103" cy="499766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/>
          <p:cNvSpPr/>
          <p:nvPr/>
        </p:nvSpPr>
        <p:spPr>
          <a:xfrm>
            <a:off x="322536" y="1390128"/>
            <a:ext cx="5439103" cy="499766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98981" y="2619568"/>
            <a:ext cx="49503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Effectiveness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Financial realism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Technical feasibility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Donor acceptability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Sustainability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Cultural acceptance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19698" y="1545022"/>
            <a:ext cx="4406462" cy="788276"/>
          </a:xfrm>
          <a:prstGeom prst="rect">
            <a:avLst/>
          </a:prstGeom>
          <a:solidFill>
            <a:schemeClr val="tx2"/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Evaluation Criteria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8856" y="1563550"/>
            <a:ext cx="4406462" cy="788276"/>
          </a:xfrm>
          <a:prstGeom prst="rect">
            <a:avLst/>
          </a:prstGeom>
          <a:solidFill>
            <a:schemeClr val="tx2"/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Programmatic Alternatives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01" y="2628764"/>
            <a:ext cx="49503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Protection before departure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Protection of migrants on the move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Protection of migrants after return</a:t>
            </a:r>
          </a:p>
        </p:txBody>
      </p:sp>
      <p:sp>
        <p:nvSpPr>
          <p:cNvPr id="15" name="Arrow: Right 14"/>
          <p:cNvSpPr/>
          <p:nvPr/>
        </p:nvSpPr>
        <p:spPr>
          <a:xfrm rot="10800000">
            <a:off x="5468663" y="3149162"/>
            <a:ext cx="1393935" cy="926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92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0588" y="965199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211717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1740" y="351211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Push Factors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36331" y="92103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6331" y="265550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Protection before Departure</a:t>
            </a:r>
          </a:p>
        </p:txBody>
      </p:sp>
      <p:pic>
        <p:nvPicPr>
          <p:cNvPr id="9" name="Picture 8" descr="Image result for funnel clip 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57" y="1335417"/>
            <a:ext cx="6862714" cy="369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 rot="2097517">
            <a:off x="3843078" y="2955801"/>
            <a:ext cx="1265017" cy="1269298"/>
          </a:xfrm>
          <a:prstGeom prst="ellipse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Promote safe &amp; viable livelihoods</a:t>
            </a:r>
          </a:p>
        </p:txBody>
      </p:sp>
      <p:sp>
        <p:nvSpPr>
          <p:cNvPr id="13" name="Oval 12"/>
          <p:cNvSpPr/>
          <p:nvPr/>
        </p:nvSpPr>
        <p:spPr>
          <a:xfrm rot="19197748">
            <a:off x="2721853" y="2073249"/>
            <a:ext cx="1265017" cy="1269298"/>
          </a:xfrm>
          <a:prstGeom prst="ellipse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Address household drivers</a:t>
            </a:r>
          </a:p>
        </p:txBody>
      </p:sp>
      <p:sp>
        <p:nvSpPr>
          <p:cNvPr id="16" name="Oval 15"/>
          <p:cNvSpPr/>
          <p:nvPr/>
        </p:nvSpPr>
        <p:spPr>
          <a:xfrm rot="20704338">
            <a:off x="3730867" y="5180087"/>
            <a:ext cx="1326294" cy="12398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Provide accurate &amp; reliable information</a:t>
            </a:r>
          </a:p>
        </p:txBody>
      </p:sp>
      <p:sp>
        <p:nvSpPr>
          <p:cNvPr id="17" name="Rectangle: Rounded Corners 6"/>
          <p:cNvSpPr/>
          <p:nvPr/>
        </p:nvSpPr>
        <p:spPr>
          <a:xfrm>
            <a:off x="7825371" y="1596325"/>
            <a:ext cx="3967236" cy="430971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+mj-lt"/>
              </a:rPr>
              <a:t>Reliable tips and advise will promote migrant safety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+mj-lt"/>
              </a:rPr>
              <a:t>Migrants more likely to trust information that is not deterrent based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300" u="sng" dirty="0">
                <a:solidFill>
                  <a:schemeClr val="tx2"/>
                </a:solidFill>
                <a:latin typeface="+mj-lt"/>
              </a:rPr>
              <a:t>Possible activities</a:t>
            </a:r>
            <a:r>
              <a:rPr lang="en-US" sz="2300" dirty="0">
                <a:solidFill>
                  <a:schemeClr val="tx2"/>
                </a:solidFill>
                <a:latin typeface="+mj-lt"/>
              </a:rPr>
              <a:t>: sensitization campaigns, community discussions, radio spots</a:t>
            </a:r>
          </a:p>
        </p:txBody>
      </p:sp>
      <p:sp>
        <p:nvSpPr>
          <p:cNvPr id="18" name="Arrow: Right 14"/>
          <p:cNvSpPr/>
          <p:nvPr/>
        </p:nvSpPr>
        <p:spPr>
          <a:xfrm rot="19587772">
            <a:off x="5013234" y="4270409"/>
            <a:ext cx="2906225" cy="926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39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6331" y="92103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6331" y="265550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Protection of Migrants on the Move</a:t>
            </a:r>
          </a:p>
        </p:txBody>
      </p:sp>
      <p:pic>
        <p:nvPicPr>
          <p:cNvPr id="7" name="Picture 6" descr="Image result for funnel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45" y="1401405"/>
            <a:ext cx="6862714" cy="369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 rot="20369904">
            <a:off x="6162637" y="2016688"/>
            <a:ext cx="1265017" cy="1269298"/>
          </a:xfrm>
          <a:prstGeom prst="ellipse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Data collection on migrants in transit</a:t>
            </a:r>
          </a:p>
        </p:txBody>
      </p:sp>
      <p:sp>
        <p:nvSpPr>
          <p:cNvPr id="10" name="Oval 9"/>
          <p:cNvSpPr/>
          <p:nvPr/>
        </p:nvSpPr>
        <p:spPr>
          <a:xfrm rot="20608243">
            <a:off x="8122045" y="2098783"/>
            <a:ext cx="1265017" cy="1269298"/>
          </a:xfrm>
          <a:prstGeom prst="ellipse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Scale-up PSS and medical support</a:t>
            </a:r>
          </a:p>
        </p:txBody>
      </p:sp>
      <p:sp>
        <p:nvSpPr>
          <p:cNvPr id="11" name="Oval 10"/>
          <p:cNvSpPr/>
          <p:nvPr/>
        </p:nvSpPr>
        <p:spPr>
          <a:xfrm rot="686605">
            <a:off x="7376196" y="3266620"/>
            <a:ext cx="1265017" cy="1269298"/>
          </a:xfrm>
          <a:prstGeom prst="ellipse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Build capacity of duty-bearers</a:t>
            </a:r>
          </a:p>
        </p:txBody>
      </p:sp>
      <p:sp>
        <p:nvSpPr>
          <p:cNvPr id="12" name="Arrow: Right 14"/>
          <p:cNvSpPr/>
          <p:nvPr/>
        </p:nvSpPr>
        <p:spPr>
          <a:xfrm rot="12307244">
            <a:off x="4597143" y="4547104"/>
            <a:ext cx="2787362" cy="926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20890717">
            <a:off x="7430487" y="5185223"/>
            <a:ext cx="1265017" cy="12692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Promote safe labor and access to education</a:t>
            </a:r>
          </a:p>
        </p:txBody>
      </p:sp>
      <p:sp>
        <p:nvSpPr>
          <p:cNvPr id="14" name="Rectangle: Rounded Corners 6"/>
          <p:cNvSpPr/>
          <p:nvPr/>
        </p:nvSpPr>
        <p:spPr>
          <a:xfrm>
            <a:off x="336331" y="1197204"/>
            <a:ext cx="4236762" cy="52130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  <a:latin typeface="+mj-lt"/>
              </a:rPr>
              <a:t>Migrants who run out of money during the journey may be drawn into exploitative activities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  <a:latin typeface="+mj-lt"/>
              </a:rPr>
              <a:t>Lack of transferable skills is a barrier for potential returnees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200" u="sng" dirty="0">
                <a:solidFill>
                  <a:schemeClr val="tx2"/>
                </a:solidFill>
                <a:latin typeface="+mj-lt"/>
              </a:rPr>
              <a:t>Possible activities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: Market-based IGAs, provide information on common schemes/traps in transit zones, support language/skill acquisition for migrants heading onwards </a:t>
            </a:r>
          </a:p>
        </p:txBody>
      </p:sp>
    </p:spTree>
    <p:extLst>
      <p:ext uri="{BB962C8B-B14F-4D97-AF65-F5344CB8AC3E}">
        <p14:creationId xmlns:p14="http://schemas.microsoft.com/office/powerpoint/2010/main" val="3437994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6331" y="92103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Protection of Migrants After Return</a:t>
            </a:r>
          </a:p>
        </p:txBody>
      </p:sp>
      <p:pic>
        <p:nvPicPr>
          <p:cNvPr id="6" name="Picture 5" descr="Image result for funnel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87" y="1467393"/>
            <a:ext cx="6862714" cy="369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 rot="20369904">
            <a:off x="3405682" y="3130788"/>
            <a:ext cx="1265017" cy="1269298"/>
          </a:xfrm>
          <a:prstGeom prst="ellipse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Promote assisted voluntary returns</a:t>
            </a:r>
          </a:p>
        </p:txBody>
      </p:sp>
      <p:sp>
        <p:nvSpPr>
          <p:cNvPr id="10" name="Oval 9"/>
          <p:cNvSpPr/>
          <p:nvPr/>
        </p:nvSpPr>
        <p:spPr>
          <a:xfrm rot="20746325">
            <a:off x="3426707" y="5212186"/>
            <a:ext cx="1222966" cy="11081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+mj-lt"/>
              </a:rPr>
              <a:t>Reduce returnee stigma</a:t>
            </a:r>
          </a:p>
        </p:txBody>
      </p:sp>
      <p:sp>
        <p:nvSpPr>
          <p:cNvPr id="11" name="Rectangle: Rounded Corners 6"/>
          <p:cNvSpPr/>
          <p:nvPr/>
        </p:nvSpPr>
        <p:spPr>
          <a:xfrm>
            <a:off x="7702658" y="1270861"/>
            <a:ext cx="4089949" cy="51827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+mj-lt"/>
              </a:rPr>
              <a:t>Fear of returning “empty-handed”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+mj-lt"/>
              </a:rPr>
              <a:t>Lack of empathy for “failed returnees”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+mj-lt"/>
              </a:rPr>
              <a:t>Stigmatization of victims of trafficking/sexual assault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300" u="sng" dirty="0">
                <a:solidFill>
                  <a:schemeClr val="tx2"/>
                </a:solidFill>
                <a:latin typeface="+mj-lt"/>
              </a:rPr>
              <a:t>Possible activities</a:t>
            </a:r>
            <a:r>
              <a:rPr lang="en-US" sz="2300" dirty="0">
                <a:solidFill>
                  <a:schemeClr val="tx2"/>
                </a:solidFill>
                <a:latin typeface="+mj-lt"/>
              </a:rPr>
              <a:t>: Community dialogues, information campaigns household visits to support reintegration process</a:t>
            </a:r>
          </a:p>
        </p:txBody>
      </p:sp>
      <p:sp>
        <p:nvSpPr>
          <p:cNvPr id="12" name="Arrow: Right 14"/>
          <p:cNvSpPr/>
          <p:nvPr/>
        </p:nvSpPr>
        <p:spPr>
          <a:xfrm rot="19919800">
            <a:off x="4815324" y="4354196"/>
            <a:ext cx="2893201" cy="926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01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0" name="Rectangle 19"/>
          <p:cNvSpPr/>
          <p:nvPr/>
        </p:nvSpPr>
        <p:spPr>
          <a:xfrm>
            <a:off x="379873" y="5774436"/>
            <a:ext cx="11456276" cy="9932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0" cmpd="dbl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79873" y="5947883"/>
            <a:ext cx="1145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Information Gaps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993138" y="1421414"/>
            <a:ext cx="3790434" cy="3881830"/>
            <a:chOff x="2567899" y="2489830"/>
            <a:chExt cx="3182814" cy="3514167"/>
          </a:xfrm>
        </p:grpSpPr>
        <p:sp>
          <p:nvSpPr>
            <p:cNvPr id="27" name="Rectangle 26"/>
            <p:cNvSpPr/>
            <p:nvPr/>
          </p:nvSpPr>
          <p:spPr>
            <a:xfrm rot="18913742">
              <a:off x="2778846" y="3376589"/>
              <a:ext cx="1224136" cy="122413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endParaRPr lang="en-US" sz="1400" dirty="0" err="1">
                <a:solidFill>
                  <a:schemeClr val="tx2"/>
                </a:solidFill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 rot="18913742">
              <a:off x="2567899" y="3087744"/>
              <a:ext cx="432048" cy="544290"/>
              <a:chOff x="6420109" y="1454894"/>
              <a:chExt cx="432048" cy="544290"/>
            </a:xfrm>
            <a:solidFill>
              <a:schemeClr val="accent6"/>
            </a:solidFill>
          </p:grpSpPr>
          <p:sp>
            <p:nvSpPr>
              <p:cNvPr id="82" name="Oval 81"/>
              <p:cNvSpPr/>
              <p:nvPr/>
            </p:nvSpPr>
            <p:spPr>
              <a:xfrm>
                <a:off x="6420109" y="1454894"/>
                <a:ext cx="432048" cy="43204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83" name="Rectangle 12"/>
              <p:cNvSpPr/>
              <p:nvPr/>
            </p:nvSpPr>
            <p:spPr>
              <a:xfrm>
                <a:off x="6509968" y="1832496"/>
                <a:ext cx="252413" cy="166688"/>
              </a:xfrm>
              <a:custGeom>
                <a:avLst/>
                <a:gdLst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413" h="166688">
                    <a:moveTo>
                      <a:pt x="0" y="0"/>
                    </a:moveTo>
                    <a:lnTo>
                      <a:pt x="252413" y="0"/>
                    </a:lnTo>
                    <a:cubicBezTo>
                      <a:pt x="195263" y="55563"/>
                      <a:pt x="216695" y="118268"/>
                      <a:pt x="252413" y="166688"/>
                    </a:cubicBezTo>
                    <a:lnTo>
                      <a:pt x="0" y="166688"/>
                    </a:lnTo>
                    <a:cubicBezTo>
                      <a:pt x="35719" y="113506"/>
                      <a:pt x="52388" y="62707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 rot="2713742">
              <a:off x="2927644" y="3966961"/>
              <a:ext cx="432048" cy="533946"/>
              <a:chOff x="6420109" y="1454894"/>
              <a:chExt cx="432048" cy="533946"/>
            </a:xfrm>
            <a:solidFill>
              <a:schemeClr val="bg2"/>
            </a:solidFill>
          </p:grpSpPr>
          <p:sp>
            <p:nvSpPr>
              <p:cNvPr id="80" name="Oval 79"/>
              <p:cNvSpPr/>
              <p:nvPr/>
            </p:nvSpPr>
            <p:spPr>
              <a:xfrm>
                <a:off x="6420109" y="1454894"/>
                <a:ext cx="432048" cy="432048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81" name="Rectangle 12"/>
              <p:cNvSpPr/>
              <p:nvPr/>
            </p:nvSpPr>
            <p:spPr>
              <a:xfrm>
                <a:off x="6509927" y="1822152"/>
                <a:ext cx="252413" cy="166688"/>
              </a:xfrm>
              <a:custGeom>
                <a:avLst/>
                <a:gdLst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413" h="166688">
                    <a:moveTo>
                      <a:pt x="0" y="0"/>
                    </a:moveTo>
                    <a:lnTo>
                      <a:pt x="252413" y="0"/>
                    </a:lnTo>
                    <a:cubicBezTo>
                      <a:pt x="195263" y="55563"/>
                      <a:pt x="216695" y="118268"/>
                      <a:pt x="252413" y="166688"/>
                    </a:cubicBezTo>
                    <a:lnTo>
                      <a:pt x="0" y="166688"/>
                    </a:lnTo>
                    <a:cubicBezTo>
                      <a:pt x="35719" y="113506"/>
                      <a:pt x="52388" y="62707"/>
                      <a:pt x="0" y="0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 rot="13513742" flipH="1">
              <a:off x="3422137" y="3476406"/>
              <a:ext cx="432048" cy="533946"/>
              <a:chOff x="6420109" y="1454894"/>
              <a:chExt cx="432048" cy="533946"/>
            </a:xfrm>
            <a:solidFill>
              <a:schemeClr val="bg2"/>
            </a:solidFill>
          </p:grpSpPr>
          <p:sp>
            <p:nvSpPr>
              <p:cNvPr id="78" name="Oval 77"/>
              <p:cNvSpPr/>
              <p:nvPr/>
            </p:nvSpPr>
            <p:spPr>
              <a:xfrm>
                <a:off x="6420109" y="1454894"/>
                <a:ext cx="432048" cy="432048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79" name="Rectangle 12"/>
              <p:cNvSpPr/>
              <p:nvPr/>
            </p:nvSpPr>
            <p:spPr>
              <a:xfrm>
                <a:off x="6509927" y="1822152"/>
                <a:ext cx="252413" cy="166688"/>
              </a:xfrm>
              <a:custGeom>
                <a:avLst/>
                <a:gdLst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413" h="166688">
                    <a:moveTo>
                      <a:pt x="0" y="0"/>
                    </a:moveTo>
                    <a:lnTo>
                      <a:pt x="252413" y="0"/>
                    </a:lnTo>
                    <a:cubicBezTo>
                      <a:pt x="195263" y="55563"/>
                      <a:pt x="216695" y="118268"/>
                      <a:pt x="252413" y="166688"/>
                    </a:cubicBezTo>
                    <a:lnTo>
                      <a:pt x="0" y="166688"/>
                    </a:lnTo>
                    <a:cubicBezTo>
                      <a:pt x="35719" y="113506"/>
                      <a:pt x="52388" y="62707"/>
                      <a:pt x="0" y="0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 rot="2732396">
              <a:off x="3635729" y="1966062"/>
              <a:ext cx="1242459" cy="2289995"/>
              <a:chOff x="5997012" y="1454894"/>
              <a:chExt cx="1242459" cy="2289995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6012160" y="1988840"/>
                <a:ext cx="1224136" cy="1224136"/>
              </a:xfrm>
              <a:prstGeom prst="rect">
                <a:avLst/>
              </a:prstGeom>
              <a:solidFill>
                <a:srgbClr val="00A1DE"/>
              </a:solidFill>
              <a:ln w="12700">
                <a:solidFill>
                  <a:srgbClr val="00A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6" name="Group 65"/>
              <p:cNvGrpSpPr/>
              <p:nvPr/>
            </p:nvGrpSpPr>
            <p:grpSpPr>
              <a:xfrm>
                <a:off x="6420109" y="1454894"/>
                <a:ext cx="432048" cy="533946"/>
                <a:chOff x="6420109" y="1454894"/>
                <a:chExt cx="432048" cy="533946"/>
              </a:xfrm>
            </p:grpSpPr>
            <p:sp>
              <p:nvSpPr>
                <p:cNvPr id="76" name="Oval 75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solidFill>
                  <a:srgbClr val="00A1DE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7" name="Rectangle 12"/>
                <p:cNvSpPr/>
                <p:nvPr/>
              </p:nvSpPr>
              <p:spPr>
                <a:xfrm>
                  <a:off x="6509927" y="1822152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solidFill>
                  <a:srgbClr val="00A1DE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6422080" y="3210943"/>
                <a:ext cx="432048" cy="533946"/>
                <a:chOff x="6420109" y="1454894"/>
                <a:chExt cx="432048" cy="533946"/>
              </a:xfrm>
            </p:grpSpPr>
            <p:sp>
              <p:nvSpPr>
                <p:cNvPr id="74" name="Oval 73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solidFill>
                  <a:srgbClr val="00A1DE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5" name="Rectangle 12"/>
                <p:cNvSpPr/>
                <p:nvPr/>
              </p:nvSpPr>
              <p:spPr>
                <a:xfrm>
                  <a:off x="6509927" y="1822152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solidFill>
                  <a:srgbClr val="00A1DE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 rot="5400000">
                <a:off x="6053948" y="2327949"/>
                <a:ext cx="432048" cy="545920"/>
                <a:chOff x="6420109" y="1454894"/>
                <a:chExt cx="432048" cy="545920"/>
              </a:xfrm>
              <a:solidFill>
                <a:schemeClr val="bg2"/>
              </a:solidFill>
            </p:grpSpPr>
            <p:sp>
              <p:nvSpPr>
                <p:cNvPr id="72" name="Oval 71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3" name="Rectangle 12"/>
                <p:cNvSpPr/>
                <p:nvPr/>
              </p:nvSpPr>
              <p:spPr>
                <a:xfrm>
                  <a:off x="6510040" y="1834126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69" name="Group 68"/>
              <p:cNvGrpSpPr/>
              <p:nvPr/>
            </p:nvGrpSpPr>
            <p:grpSpPr>
              <a:xfrm rot="16200000" flipH="1">
                <a:off x="6756474" y="2333935"/>
                <a:ext cx="432048" cy="533946"/>
                <a:chOff x="6420109" y="1454894"/>
                <a:chExt cx="432048" cy="533946"/>
              </a:xfrm>
              <a:solidFill>
                <a:schemeClr val="bg2"/>
              </a:solidFill>
            </p:grpSpPr>
            <p:sp>
              <p:nvSpPr>
                <p:cNvPr id="70" name="Oval 69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1" name="Rectangle 12"/>
                <p:cNvSpPr/>
                <p:nvPr/>
              </p:nvSpPr>
              <p:spPr>
                <a:xfrm>
                  <a:off x="6509927" y="1822152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</p:grpSp>
        <p:grpSp>
          <p:nvGrpSpPr>
            <p:cNvPr id="34" name="Group 33"/>
            <p:cNvGrpSpPr/>
            <p:nvPr/>
          </p:nvGrpSpPr>
          <p:grpSpPr>
            <a:xfrm rot="8141066">
              <a:off x="4520227" y="2848180"/>
              <a:ext cx="1230486" cy="2281014"/>
              <a:chOff x="6008985" y="1454894"/>
              <a:chExt cx="1230486" cy="2281014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6012160" y="1988840"/>
                <a:ext cx="1224136" cy="122413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6420109" y="1454894"/>
                <a:ext cx="432048" cy="544290"/>
                <a:chOff x="6420109" y="1454894"/>
                <a:chExt cx="432048" cy="544290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12"/>
                <p:cNvSpPr/>
                <p:nvPr/>
              </p:nvSpPr>
              <p:spPr>
                <a:xfrm>
                  <a:off x="6510051" y="1832496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54" name="Group 53"/>
              <p:cNvGrpSpPr/>
              <p:nvPr/>
            </p:nvGrpSpPr>
            <p:grpSpPr>
              <a:xfrm flipV="1">
                <a:off x="6421972" y="3201963"/>
                <a:ext cx="432048" cy="533945"/>
                <a:chOff x="6420001" y="1463875"/>
                <a:chExt cx="432048" cy="533945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6420001" y="1463875"/>
                  <a:ext cx="432048" cy="432048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12"/>
                <p:cNvSpPr/>
                <p:nvPr/>
              </p:nvSpPr>
              <p:spPr>
                <a:xfrm>
                  <a:off x="6509820" y="1831132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55" name="Group 54"/>
              <p:cNvGrpSpPr/>
              <p:nvPr/>
            </p:nvGrpSpPr>
            <p:grpSpPr>
              <a:xfrm rot="5400000">
                <a:off x="6059934" y="2333935"/>
                <a:ext cx="432048" cy="533946"/>
                <a:chOff x="6420109" y="1454894"/>
                <a:chExt cx="432048" cy="533946"/>
              </a:xfrm>
              <a:solidFill>
                <a:schemeClr val="bg2"/>
              </a:solidFill>
            </p:grpSpPr>
            <p:sp>
              <p:nvSpPr>
                <p:cNvPr id="59" name="Oval 58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0" name="Rectangle 12"/>
                <p:cNvSpPr/>
                <p:nvPr/>
              </p:nvSpPr>
              <p:spPr>
                <a:xfrm>
                  <a:off x="6509927" y="1822152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>
              <a:xfrm rot="16200000" flipH="1">
                <a:off x="6756474" y="2333935"/>
                <a:ext cx="432048" cy="533946"/>
                <a:chOff x="6420109" y="1454894"/>
                <a:chExt cx="432048" cy="533946"/>
              </a:xfrm>
              <a:solidFill>
                <a:schemeClr val="bg2"/>
              </a:solidFill>
            </p:grpSpPr>
            <p:sp>
              <p:nvSpPr>
                <p:cNvPr id="57" name="Oval 56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12"/>
                <p:cNvSpPr/>
                <p:nvPr/>
              </p:nvSpPr>
              <p:spPr>
                <a:xfrm>
                  <a:off x="6509927" y="1822152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</p:grpSp>
        <p:grpSp>
          <p:nvGrpSpPr>
            <p:cNvPr id="35" name="Group 34"/>
            <p:cNvGrpSpPr/>
            <p:nvPr/>
          </p:nvGrpSpPr>
          <p:grpSpPr>
            <a:xfrm rot="13491341">
              <a:off x="3647948" y="3725639"/>
              <a:ext cx="1243524" cy="2278358"/>
              <a:chOff x="6008985" y="1442046"/>
              <a:chExt cx="1243524" cy="2278358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6028373" y="1976061"/>
                <a:ext cx="1224136" cy="1224136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6436261" y="1442046"/>
                <a:ext cx="432048" cy="544289"/>
                <a:chOff x="6436261" y="1442046"/>
                <a:chExt cx="432048" cy="544289"/>
              </a:xfrm>
            </p:grpSpPr>
            <p:sp>
              <p:nvSpPr>
                <p:cNvPr id="50" name="Oval 49"/>
                <p:cNvSpPr/>
                <p:nvPr/>
              </p:nvSpPr>
              <p:spPr>
                <a:xfrm>
                  <a:off x="6436261" y="1442046"/>
                  <a:ext cx="432048" cy="432048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1" name="Rectangle 12"/>
                <p:cNvSpPr/>
                <p:nvPr/>
              </p:nvSpPr>
              <p:spPr>
                <a:xfrm>
                  <a:off x="6526051" y="1819647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 flipV="1">
                <a:off x="6427182" y="3186460"/>
                <a:ext cx="432048" cy="533944"/>
                <a:chOff x="6425211" y="1479379"/>
                <a:chExt cx="432048" cy="533944"/>
              </a:xfrm>
            </p:grpSpPr>
            <p:sp>
              <p:nvSpPr>
                <p:cNvPr id="48" name="Oval 47"/>
                <p:cNvSpPr/>
                <p:nvPr/>
              </p:nvSpPr>
              <p:spPr>
                <a:xfrm>
                  <a:off x="6425211" y="1479379"/>
                  <a:ext cx="432048" cy="432048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9" name="Rectangle 12"/>
                <p:cNvSpPr/>
                <p:nvPr/>
              </p:nvSpPr>
              <p:spPr>
                <a:xfrm>
                  <a:off x="6515031" y="1846635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 rot="5400000">
                <a:off x="6059934" y="2333935"/>
                <a:ext cx="432048" cy="533946"/>
                <a:chOff x="6420109" y="1454894"/>
                <a:chExt cx="432048" cy="533946"/>
              </a:xfrm>
              <a:solidFill>
                <a:schemeClr val="bg2"/>
              </a:solidFill>
            </p:grpSpPr>
            <p:sp>
              <p:nvSpPr>
                <p:cNvPr id="46" name="Oval 45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7" name="Rectangle 12"/>
                <p:cNvSpPr/>
                <p:nvPr/>
              </p:nvSpPr>
              <p:spPr>
                <a:xfrm>
                  <a:off x="6509927" y="1822152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43" name="Group 42"/>
              <p:cNvGrpSpPr/>
              <p:nvPr/>
            </p:nvGrpSpPr>
            <p:grpSpPr>
              <a:xfrm rot="16200000" flipH="1">
                <a:off x="6756474" y="2333935"/>
                <a:ext cx="432048" cy="533946"/>
                <a:chOff x="6420109" y="1454894"/>
                <a:chExt cx="432048" cy="533946"/>
              </a:xfrm>
              <a:solidFill>
                <a:schemeClr val="bg2"/>
              </a:solidFill>
            </p:grpSpPr>
            <p:sp>
              <p:nvSpPr>
                <p:cNvPr id="44" name="Oval 43"/>
                <p:cNvSpPr/>
                <p:nvPr/>
              </p:nvSpPr>
              <p:spPr>
                <a:xfrm>
                  <a:off x="6420109" y="1454894"/>
                  <a:ext cx="432048" cy="432048"/>
                </a:xfrm>
                <a:prstGeom prst="ellips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5" name="Rectangle 12"/>
                <p:cNvSpPr/>
                <p:nvPr/>
              </p:nvSpPr>
              <p:spPr>
                <a:xfrm>
                  <a:off x="6509927" y="1822152"/>
                  <a:ext cx="252413" cy="166688"/>
                </a:xfrm>
                <a:custGeom>
                  <a:avLst/>
                  <a:gdLst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  <a:gd name="connsiteX0" fmla="*/ 0 w 252413"/>
                    <a:gd name="connsiteY0" fmla="*/ 0 h 166688"/>
                    <a:gd name="connsiteX1" fmla="*/ 252413 w 252413"/>
                    <a:gd name="connsiteY1" fmla="*/ 0 h 166688"/>
                    <a:gd name="connsiteX2" fmla="*/ 252413 w 252413"/>
                    <a:gd name="connsiteY2" fmla="*/ 166688 h 166688"/>
                    <a:gd name="connsiteX3" fmla="*/ 0 w 252413"/>
                    <a:gd name="connsiteY3" fmla="*/ 166688 h 166688"/>
                    <a:gd name="connsiteX4" fmla="*/ 0 w 252413"/>
                    <a:gd name="connsiteY4" fmla="*/ 0 h 166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413" h="166688">
                      <a:moveTo>
                        <a:pt x="0" y="0"/>
                      </a:moveTo>
                      <a:lnTo>
                        <a:pt x="252413" y="0"/>
                      </a:lnTo>
                      <a:cubicBezTo>
                        <a:pt x="195263" y="55563"/>
                        <a:pt x="216695" y="118268"/>
                        <a:pt x="252413" y="166688"/>
                      </a:cubicBezTo>
                      <a:lnTo>
                        <a:pt x="0" y="166688"/>
                      </a:lnTo>
                      <a:cubicBezTo>
                        <a:pt x="35719" y="113506"/>
                        <a:pt x="52388" y="62707"/>
                        <a:pt x="0" y="0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>
                  <a:spAutoFit/>
                </a:bodyPr>
                <a:lstStyle/>
                <a:p>
                  <a:pPr algn="ctr"/>
                  <a:endParaRPr lang="en-US" sz="1400" dirty="0" err="1">
                    <a:solidFill>
                      <a:schemeClr val="tx2"/>
                    </a:solidFill>
                  </a:endParaRPr>
                </a:p>
              </p:txBody>
            </p:sp>
          </p:grpSp>
        </p:grpSp>
        <p:grpSp>
          <p:nvGrpSpPr>
            <p:cNvPr id="36" name="Group 35"/>
            <p:cNvGrpSpPr/>
            <p:nvPr/>
          </p:nvGrpSpPr>
          <p:grpSpPr>
            <a:xfrm rot="18913742" flipV="1">
              <a:off x="3808839" y="4320759"/>
              <a:ext cx="432048" cy="559788"/>
              <a:chOff x="6425276" y="1438032"/>
              <a:chExt cx="432048" cy="559788"/>
            </a:xfrm>
            <a:solidFill>
              <a:schemeClr val="accent6"/>
            </a:solidFill>
          </p:grpSpPr>
          <p:sp>
            <p:nvSpPr>
              <p:cNvPr id="37" name="Oval 36"/>
              <p:cNvSpPr/>
              <p:nvPr/>
            </p:nvSpPr>
            <p:spPr>
              <a:xfrm>
                <a:off x="6425276" y="1438032"/>
                <a:ext cx="432048" cy="43204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38" name="Rectangle 12"/>
              <p:cNvSpPr/>
              <p:nvPr/>
            </p:nvSpPr>
            <p:spPr>
              <a:xfrm>
                <a:off x="6509820" y="1831132"/>
                <a:ext cx="252413" cy="166688"/>
              </a:xfrm>
              <a:custGeom>
                <a:avLst/>
                <a:gdLst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  <a:gd name="connsiteX0" fmla="*/ 0 w 252413"/>
                  <a:gd name="connsiteY0" fmla="*/ 0 h 166688"/>
                  <a:gd name="connsiteX1" fmla="*/ 252413 w 252413"/>
                  <a:gd name="connsiteY1" fmla="*/ 0 h 166688"/>
                  <a:gd name="connsiteX2" fmla="*/ 252413 w 252413"/>
                  <a:gd name="connsiteY2" fmla="*/ 166688 h 166688"/>
                  <a:gd name="connsiteX3" fmla="*/ 0 w 252413"/>
                  <a:gd name="connsiteY3" fmla="*/ 166688 h 166688"/>
                  <a:gd name="connsiteX4" fmla="*/ 0 w 252413"/>
                  <a:gd name="connsiteY4" fmla="*/ 0 h 166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413" h="166688">
                    <a:moveTo>
                      <a:pt x="0" y="0"/>
                    </a:moveTo>
                    <a:lnTo>
                      <a:pt x="252413" y="0"/>
                    </a:lnTo>
                    <a:cubicBezTo>
                      <a:pt x="195263" y="55563"/>
                      <a:pt x="216695" y="118268"/>
                      <a:pt x="252413" y="166688"/>
                    </a:cubicBezTo>
                    <a:lnTo>
                      <a:pt x="0" y="166688"/>
                    </a:lnTo>
                    <a:cubicBezTo>
                      <a:pt x="35719" y="113506"/>
                      <a:pt x="52388" y="62707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spAutoFit/>
              </a:bodyPr>
              <a:lstStyle/>
              <a:p>
                <a:pPr algn="ctr"/>
                <a:endParaRPr lang="en-US" sz="1400" dirty="0" err="1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84" name="Rectangle 83"/>
          <p:cNvSpPr/>
          <p:nvPr/>
        </p:nvSpPr>
        <p:spPr>
          <a:xfrm>
            <a:off x="9163620" y="310403"/>
            <a:ext cx="2327796" cy="26622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rgbClr val="313131"/>
                </a:solidFill>
                <a:latin typeface="+mj-lt"/>
              </a:rPr>
              <a:t>Gender &amp; Unaccompanied children</a:t>
            </a:r>
            <a:br>
              <a:rPr lang="en-US" dirty="0">
                <a:solidFill>
                  <a:srgbClr val="313131"/>
                </a:solidFill>
                <a:latin typeface="+mj-lt"/>
              </a:rPr>
            </a:br>
            <a:r>
              <a:rPr lang="en-US" dirty="0">
                <a:solidFill>
                  <a:srgbClr val="313131"/>
                </a:solidFill>
                <a:latin typeface="+mj-lt"/>
              </a:rPr>
              <a:t>Why are there more women and unaccompanied children migrating?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313131"/>
                </a:solidFill>
                <a:latin typeface="+mj-lt"/>
              </a:rPr>
              <a:t>What are their motivations?</a:t>
            </a:r>
          </a:p>
        </p:txBody>
      </p:sp>
      <p:cxnSp>
        <p:nvCxnSpPr>
          <p:cNvPr id="85" name="Elbow Connector 160"/>
          <p:cNvCxnSpPr>
            <a:cxnSpLocks/>
          </p:cNvCxnSpPr>
          <p:nvPr/>
        </p:nvCxnSpPr>
        <p:spPr>
          <a:xfrm flipV="1">
            <a:off x="6829106" y="447625"/>
            <a:ext cx="2494565" cy="729270"/>
          </a:xfrm>
          <a:prstGeom prst="bentConnector3">
            <a:avLst>
              <a:gd name="adj1" fmla="val 50000"/>
            </a:avLst>
          </a:prstGeom>
          <a:ln w="12700">
            <a:solidFill>
              <a:srgbClr val="00A1D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161"/>
          <p:cNvCxnSpPr>
            <a:cxnSpLocks/>
            <a:stCxn id="63" idx="0"/>
          </p:cNvCxnSpPr>
          <p:nvPr/>
        </p:nvCxnSpPr>
        <p:spPr>
          <a:xfrm rot="16200000" flipH="1">
            <a:off x="8254752" y="3654512"/>
            <a:ext cx="722691" cy="1390472"/>
          </a:xfrm>
          <a:prstGeom prst="bentConnector2">
            <a:avLst/>
          </a:prstGeom>
          <a:ln w="127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9270387" y="3591752"/>
            <a:ext cx="2221569" cy="1769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rgbClr val="313131"/>
                </a:solidFill>
                <a:latin typeface="+mj-lt"/>
              </a:rPr>
              <a:t>Education Level</a:t>
            </a:r>
            <a:br>
              <a:rPr lang="en-US" dirty="0">
                <a:solidFill>
                  <a:srgbClr val="313131"/>
                </a:solidFill>
                <a:latin typeface="+mj-lt"/>
              </a:rPr>
            </a:br>
            <a:r>
              <a:rPr lang="en-US" dirty="0">
                <a:solidFill>
                  <a:srgbClr val="313131"/>
                </a:solidFill>
                <a:latin typeface="+mj-lt"/>
              </a:rPr>
              <a:t>What is the highest level of education obtained?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313131"/>
                </a:solidFill>
                <a:latin typeface="+mj-lt"/>
              </a:rPr>
              <a:t>How does this vary by gender?</a:t>
            </a:r>
          </a:p>
        </p:txBody>
      </p:sp>
      <p:cxnSp>
        <p:nvCxnSpPr>
          <p:cNvPr id="88" name="Elbow Connector 163"/>
          <p:cNvCxnSpPr>
            <a:cxnSpLocks/>
            <a:stCxn id="82" idx="7"/>
          </p:cNvCxnSpPr>
          <p:nvPr/>
        </p:nvCxnSpPr>
        <p:spPr>
          <a:xfrm rot="16200000" flipV="1">
            <a:off x="2756642" y="630174"/>
            <a:ext cx="1307916" cy="1612908"/>
          </a:xfrm>
          <a:prstGeom prst="bentConnector2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562561" y="346002"/>
            <a:ext cx="2194209" cy="23544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rgbClr val="313131"/>
                </a:solidFill>
                <a:latin typeface="+mj-lt"/>
              </a:rPr>
              <a:t>Level of Income/Financing</a:t>
            </a:r>
            <a:br>
              <a:rPr lang="en-US" dirty="0">
                <a:solidFill>
                  <a:srgbClr val="313131"/>
                </a:solidFill>
                <a:latin typeface="+mj-lt"/>
              </a:rPr>
            </a:br>
            <a:r>
              <a:rPr lang="en-US" dirty="0">
                <a:solidFill>
                  <a:srgbClr val="313131"/>
                </a:solidFill>
                <a:latin typeface="+mj-lt"/>
              </a:rPr>
              <a:t>Where is the general income level of migrants?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313131"/>
                </a:solidFill>
                <a:latin typeface="+mj-lt"/>
              </a:rPr>
              <a:t>Where do they get money to finance their trip?</a:t>
            </a:r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10154" y="3408222"/>
            <a:ext cx="2113804" cy="207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rgbClr val="313131"/>
                </a:solidFill>
                <a:latin typeface="+mj-lt"/>
              </a:rPr>
              <a:t>Occupation before Departure</a:t>
            </a:r>
            <a:br>
              <a:rPr lang="en-US" dirty="0">
                <a:solidFill>
                  <a:srgbClr val="313131"/>
                </a:solidFill>
                <a:latin typeface="+mj-lt"/>
              </a:rPr>
            </a:br>
            <a:r>
              <a:rPr lang="en-US" dirty="0">
                <a:solidFill>
                  <a:srgbClr val="313131"/>
                </a:solidFill>
                <a:latin typeface="+mj-lt"/>
              </a:rPr>
              <a:t>What did migrants do for a living before departure?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313131"/>
                </a:solidFill>
                <a:latin typeface="+mj-lt"/>
              </a:rPr>
              <a:t>What do they expect to do after migrating?</a:t>
            </a:r>
          </a:p>
        </p:txBody>
      </p:sp>
      <p:cxnSp>
        <p:nvCxnSpPr>
          <p:cNvPr id="91" name="Elbow Connector 166"/>
          <p:cNvCxnSpPr>
            <a:cxnSpLocks/>
          </p:cNvCxnSpPr>
          <p:nvPr/>
        </p:nvCxnSpPr>
        <p:spPr>
          <a:xfrm rot="10800000">
            <a:off x="2755788" y="3680451"/>
            <a:ext cx="2324544" cy="876807"/>
          </a:xfrm>
          <a:prstGeom prst="bentConnector3">
            <a:avLst>
              <a:gd name="adj1" fmla="val 40606"/>
            </a:avLst>
          </a:prstGeom>
          <a:ln w="12700">
            <a:solidFill>
              <a:schemeClr val="accent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 descr="33.emf"/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45608" y="4801429"/>
            <a:ext cx="300758" cy="278684"/>
          </a:xfrm>
          <a:prstGeom prst="rect">
            <a:avLst/>
          </a:prstGeom>
        </p:spPr>
      </p:pic>
      <p:sp>
        <p:nvSpPr>
          <p:cNvPr id="106" name="Freeform 475"/>
          <p:cNvSpPr>
            <a:spLocks noEditPoints="1"/>
          </p:cNvSpPr>
          <p:nvPr/>
        </p:nvSpPr>
        <p:spPr bwMode="auto">
          <a:xfrm>
            <a:off x="8329612" y="729982"/>
            <a:ext cx="561239" cy="860080"/>
          </a:xfrm>
          <a:custGeom>
            <a:avLst/>
            <a:gdLst>
              <a:gd name="T0" fmla="*/ 80 w 248"/>
              <a:gd name="T1" fmla="*/ 35 h 549"/>
              <a:gd name="T2" fmla="*/ 93 w 248"/>
              <a:gd name="T3" fmla="*/ 13 h 549"/>
              <a:gd name="T4" fmla="*/ 115 w 248"/>
              <a:gd name="T5" fmla="*/ 1 h 549"/>
              <a:gd name="T6" fmla="*/ 134 w 248"/>
              <a:gd name="T7" fmla="*/ 1 h 549"/>
              <a:gd name="T8" fmla="*/ 156 w 248"/>
              <a:gd name="T9" fmla="*/ 13 h 549"/>
              <a:gd name="T10" fmla="*/ 168 w 248"/>
              <a:gd name="T11" fmla="*/ 35 h 549"/>
              <a:gd name="T12" fmla="*/ 168 w 248"/>
              <a:gd name="T13" fmla="*/ 53 h 549"/>
              <a:gd name="T14" fmla="*/ 156 w 248"/>
              <a:gd name="T15" fmla="*/ 75 h 549"/>
              <a:gd name="T16" fmla="*/ 134 w 248"/>
              <a:gd name="T17" fmla="*/ 87 h 549"/>
              <a:gd name="T18" fmla="*/ 115 w 248"/>
              <a:gd name="T19" fmla="*/ 87 h 549"/>
              <a:gd name="T20" fmla="*/ 93 w 248"/>
              <a:gd name="T21" fmla="*/ 75 h 549"/>
              <a:gd name="T22" fmla="*/ 80 w 248"/>
              <a:gd name="T23" fmla="*/ 53 h 549"/>
              <a:gd name="T24" fmla="*/ 247 w 248"/>
              <a:gd name="T25" fmla="*/ 275 h 549"/>
              <a:gd name="T26" fmla="*/ 210 w 248"/>
              <a:gd name="T27" fmla="*/ 148 h 549"/>
              <a:gd name="T28" fmla="*/ 198 w 248"/>
              <a:gd name="T29" fmla="*/ 129 h 549"/>
              <a:gd name="T30" fmla="*/ 180 w 248"/>
              <a:gd name="T31" fmla="*/ 115 h 549"/>
              <a:gd name="T32" fmla="*/ 158 w 248"/>
              <a:gd name="T33" fmla="*/ 109 h 549"/>
              <a:gd name="T34" fmla="*/ 90 w 248"/>
              <a:gd name="T35" fmla="*/ 109 h 549"/>
              <a:gd name="T36" fmla="*/ 68 w 248"/>
              <a:gd name="T37" fmla="*/ 115 h 549"/>
              <a:gd name="T38" fmla="*/ 50 w 248"/>
              <a:gd name="T39" fmla="*/ 129 h 549"/>
              <a:gd name="T40" fmla="*/ 38 w 248"/>
              <a:gd name="T41" fmla="*/ 148 h 549"/>
              <a:gd name="T42" fmla="*/ 2 w 248"/>
              <a:gd name="T43" fmla="*/ 274 h 549"/>
              <a:gd name="T44" fmla="*/ 2 w 248"/>
              <a:gd name="T45" fmla="*/ 293 h 549"/>
              <a:gd name="T46" fmla="*/ 9 w 248"/>
              <a:gd name="T47" fmla="*/ 300 h 549"/>
              <a:gd name="T48" fmla="*/ 17 w 248"/>
              <a:gd name="T49" fmla="*/ 301 h 549"/>
              <a:gd name="T50" fmla="*/ 27 w 248"/>
              <a:gd name="T51" fmla="*/ 292 h 549"/>
              <a:gd name="T52" fmla="*/ 86 w 248"/>
              <a:gd name="T53" fmla="*/ 171 h 549"/>
              <a:gd name="T54" fmla="*/ 76 w 248"/>
              <a:gd name="T55" fmla="*/ 377 h 549"/>
              <a:gd name="T56" fmla="*/ 76 w 248"/>
              <a:gd name="T57" fmla="*/ 536 h 549"/>
              <a:gd name="T58" fmla="*/ 81 w 248"/>
              <a:gd name="T59" fmla="*/ 544 h 549"/>
              <a:gd name="T60" fmla="*/ 95 w 248"/>
              <a:gd name="T61" fmla="*/ 549 h 549"/>
              <a:gd name="T62" fmla="*/ 103 w 248"/>
              <a:gd name="T63" fmla="*/ 548 h 549"/>
              <a:gd name="T64" fmla="*/ 110 w 248"/>
              <a:gd name="T65" fmla="*/ 541 h 549"/>
              <a:gd name="T66" fmla="*/ 113 w 248"/>
              <a:gd name="T67" fmla="*/ 530 h 549"/>
              <a:gd name="T68" fmla="*/ 135 w 248"/>
              <a:gd name="T69" fmla="*/ 530 h 549"/>
              <a:gd name="T70" fmla="*/ 136 w 248"/>
              <a:gd name="T71" fmla="*/ 538 h 549"/>
              <a:gd name="T72" fmla="*/ 142 w 248"/>
              <a:gd name="T73" fmla="*/ 546 h 549"/>
              <a:gd name="T74" fmla="*/ 153 w 248"/>
              <a:gd name="T75" fmla="*/ 549 h 549"/>
              <a:gd name="T76" fmla="*/ 161 w 248"/>
              <a:gd name="T77" fmla="*/ 548 h 549"/>
              <a:gd name="T78" fmla="*/ 170 w 248"/>
              <a:gd name="T79" fmla="*/ 542 h 549"/>
              <a:gd name="T80" fmla="*/ 172 w 248"/>
              <a:gd name="T81" fmla="*/ 531 h 549"/>
              <a:gd name="T82" fmla="*/ 221 w 248"/>
              <a:gd name="T83" fmla="*/ 377 h 549"/>
              <a:gd name="T84" fmla="*/ 216 w 248"/>
              <a:gd name="T85" fmla="*/ 286 h 549"/>
              <a:gd name="T86" fmla="*/ 224 w 248"/>
              <a:gd name="T87" fmla="*/ 298 h 549"/>
              <a:gd name="T88" fmla="*/ 233 w 248"/>
              <a:gd name="T89" fmla="*/ 301 h 549"/>
              <a:gd name="T90" fmla="*/ 241 w 248"/>
              <a:gd name="T91" fmla="*/ 300 h 549"/>
              <a:gd name="T92" fmla="*/ 247 w 248"/>
              <a:gd name="T93" fmla="*/ 291 h 549"/>
              <a:gd name="T94" fmla="*/ 247 w 248"/>
              <a:gd name="T95" fmla="*/ 275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8" h="549">
                <a:moveTo>
                  <a:pt x="79" y="44"/>
                </a:moveTo>
                <a:lnTo>
                  <a:pt x="79" y="44"/>
                </a:lnTo>
                <a:lnTo>
                  <a:pt x="80" y="35"/>
                </a:lnTo>
                <a:lnTo>
                  <a:pt x="84" y="27"/>
                </a:lnTo>
                <a:lnTo>
                  <a:pt x="87" y="19"/>
                </a:lnTo>
                <a:lnTo>
                  <a:pt x="93" y="13"/>
                </a:lnTo>
                <a:lnTo>
                  <a:pt x="100" y="7"/>
                </a:lnTo>
                <a:lnTo>
                  <a:pt x="107" y="3"/>
                </a:lnTo>
                <a:lnTo>
                  <a:pt x="115" y="1"/>
                </a:lnTo>
                <a:lnTo>
                  <a:pt x="124" y="0"/>
                </a:lnTo>
                <a:lnTo>
                  <a:pt x="124" y="0"/>
                </a:lnTo>
                <a:lnTo>
                  <a:pt x="134" y="1"/>
                </a:lnTo>
                <a:lnTo>
                  <a:pt x="141" y="3"/>
                </a:lnTo>
                <a:lnTo>
                  <a:pt x="149" y="7"/>
                </a:lnTo>
                <a:lnTo>
                  <a:pt x="156" y="13"/>
                </a:lnTo>
                <a:lnTo>
                  <a:pt x="161" y="19"/>
                </a:lnTo>
                <a:lnTo>
                  <a:pt x="165" y="27"/>
                </a:lnTo>
                <a:lnTo>
                  <a:pt x="168" y="35"/>
                </a:lnTo>
                <a:lnTo>
                  <a:pt x="169" y="44"/>
                </a:lnTo>
                <a:lnTo>
                  <a:pt x="169" y="44"/>
                </a:lnTo>
                <a:lnTo>
                  <a:pt x="168" y="53"/>
                </a:lnTo>
                <a:lnTo>
                  <a:pt x="165" y="62"/>
                </a:lnTo>
                <a:lnTo>
                  <a:pt x="161" y="69"/>
                </a:lnTo>
                <a:lnTo>
                  <a:pt x="156" y="75"/>
                </a:lnTo>
                <a:lnTo>
                  <a:pt x="149" y="81"/>
                </a:lnTo>
                <a:lnTo>
                  <a:pt x="141" y="85"/>
                </a:lnTo>
                <a:lnTo>
                  <a:pt x="134" y="87"/>
                </a:lnTo>
                <a:lnTo>
                  <a:pt x="124" y="88"/>
                </a:lnTo>
                <a:lnTo>
                  <a:pt x="124" y="88"/>
                </a:lnTo>
                <a:lnTo>
                  <a:pt x="115" y="87"/>
                </a:lnTo>
                <a:lnTo>
                  <a:pt x="107" y="85"/>
                </a:lnTo>
                <a:lnTo>
                  <a:pt x="100" y="81"/>
                </a:lnTo>
                <a:lnTo>
                  <a:pt x="93" y="75"/>
                </a:lnTo>
                <a:lnTo>
                  <a:pt x="87" y="69"/>
                </a:lnTo>
                <a:lnTo>
                  <a:pt x="84" y="62"/>
                </a:lnTo>
                <a:lnTo>
                  <a:pt x="80" y="53"/>
                </a:lnTo>
                <a:lnTo>
                  <a:pt x="79" y="44"/>
                </a:lnTo>
                <a:lnTo>
                  <a:pt x="79" y="44"/>
                </a:lnTo>
                <a:close/>
                <a:moveTo>
                  <a:pt x="247" y="275"/>
                </a:moveTo>
                <a:lnTo>
                  <a:pt x="212" y="156"/>
                </a:lnTo>
                <a:lnTo>
                  <a:pt x="212" y="156"/>
                </a:lnTo>
                <a:lnTo>
                  <a:pt x="210" y="148"/>
                </a:lnTo>
                <a:lnTo>
                  <a:pt x="207" y="140"/>
                </a:lnTo>
                <a:lnTo>
                  <a:pt x="203" y="134"/>
                </a:lnTo>
                <a:lnTo>
                  <a:pt x="198" y="129"/>
                </a:lnTo>
                <a:lnTo>
                  <a:pt x="194" y="124"/>
                </a:lnTo>
                <a:lnTo>
                  <a:pt x="189" y="120"/>
                </a:lnTo>
                <a:lnTo>
                  <a:pt x="180" y="115"/>
                </a:lnTo>
                <a:lnTo>
                  <a:pt x="172" y="112"/>
                </a:lnTo>
                <a:lnTo>
                  <a:pt x="164" y="109"/>
                </a:lnTo>
                <a:lnTo>
                  <a:pt x="158" y="109"/>
                </a:lnTo>
                <a:lnTo>
                  <a:pt x="124" y="109"/>
                </a:lnTo>
                <a:lnTo>
                  <a:pt x="90" y="109"/>
                </a:lnTo>
                <a:lnTo>
                  <a:pt x="90" y="109"/>
                </a:lnTo>
                <a:lnTo>
                  <a:pt x="84" y="109"/>
                </a:lnTo>
                <a:lnTo>
                  <a:pt x="76" y="112"/>
                </a:lnTo>
                <a:lnTo>
                  <a:pt x="68" y="115"/>
                </a:lnTo>
                <a:lnTo>
                  <a:pt x="59" y="120"/>
                </a:lnTo>
                <a:lnTo>
                  <a:pt x="54" y="124"/>
                </a:lnTo>
                <a:lnTo>
                  <a:pt x="50" y="129"/>
                </a:lnTo>
                <a:lnTo>
                  <a:pt x="45" y="134"/>
                </a:lnTo>
                <a:lnTo>
                  <a:pt x="42" y="140"/>
                </a:lnTo>
                <a:lnTo>
                  <a:pt x="38" y="148"/>
                </a:lnTo>
                <a:lnTo>
                  <a:pt x="36" y="156"/>
                </a:lnTo>
                <a:lnTo>
                  <a:pt x="2" y="274"/>
                </a:lnTo>
                <a:lnTo>
                  <a:pt x="2" y="274"/>
                </a:lnTo>
                <a:lnTo>
                  <a:pt x="0" y="283"/>
                </a:lnTo>
                <a:lnTo>
                  <a:pt x="1" y="290"/>
                </a:lnTo>
                <a:lnTo>
                  <a:pt x="2" y="293"/>
                </a:lnTo>
                <a:lnTo>
                  <a:pt x="4" y="297"/>
                </a:lnTo>
                <a:lnTo>
                  <a:pt x="6" y="299"/>
                </a:lnTo>
                <a:lnTo>
                  <a:pt x="9" y="300"/>
                </a:lnTo>
                <a:lnTo>
                  <a:pt x="9" y="300"/>
                </a:lnTo>
                <a:lnTo>
                  <a:pt x="13" y="301"/>
                </a:lnTo>
                <a:lnTo>
                  <a:pt x="17" y="301"/>
                </a:lnTo>
                <a:lnTo>
                  <a:pt x="20" y="300"/>
                </a:lnTo>
                <a:lnTo>
                  <a:pt x="23" y="298"/>
                </a:lnTo>
                <a:lnTo>
                  <a:pt x="27" y="292"/>
                </a:lnTo>
                <a:lnTo>
                  <a:pt x="30" y="286"/>
                </a:lnTo>
                <a:lnTo>
                  <a:pt x="63" y="171"/>
                </a:lnTo>
                <a:lnTo>
                  <a:pt x="86" y="171"/>
                </a:lnTo>
                <a:lnTo>
                  <a:pt x="27" y="377"/>
                </a:lnTo>
                <a:lnTo>
                  <a:pt x="76" y="377"/>
                </a:lnTo>
                <a:lnTo>
                  <a:pt x="76" y="377"/>
                </a:lnTo>
                <a:lnTo>
                  <a:pt x="76" y="531"/>
                </a:lnTo>
                <a:lnTo>
                  <a:pt x="76" y="531"/>
                </a:lnTo>
                <a:lnTo>
                  <a:pt x="76" y="536"/>
                </a:lnTo>
                <a:lnTo>
                  <a:pt x="77" y="539"/>
                </a:lnTo>
                <a:lnTo>
                  <a:pt x="79" y="542"/>
                </a:lnTo>
                <a:lnTo>
                  <a:pt x="81" y="544"/>
                </a:lnTo>
                <a:lnTo>
                  <a:pt x="84" y="546"/>
                </a:lnTo>
                <a:lnTo>
                  <a:pt x="88" y="548"/>
                </a:lnTo>
                <a:lnTo>
                  <a:pt x="95" y="549"/>
                </a:lnTo>
                <a:lnTo>
                  <a:pt x="95" y="549"/>
                </a:lnTo>
                <a:lnTo>
                  <a:pt x="100" y="548"/>
                </a:lnTo>
                <a:lnTo>
                  <a:pt x="103" y="548"/>
                </a:lnTo>
                <a:lnTo>
                  <a:pt x="106" y="546"/>
                </a:lnTo>
                <a:lnTo>
                  <a:pt x="108" y="544"/>
                </a:lnTo>
                <a:lnTo>
                  <a:pt x="110" y="541"/>
                </a:lnTo>
                <a:lnTo>
                  <a:pt x="112" y="538"/>
                </a:lnTo>
                <a:lnTo>
                  <a:pt x="113" y="535"/>
                </a:lnTo>
                <a:lnTo>
                  <a:pt x="113" y="530"/>
                </a:lnTo>
                <a:lnTo>
                  <a:pt x="113" y="377"/>
                </a:lnTo>
                <a:lnTo>
                  <a:pt x="135" y="377"/>
                </a:lnTo>
                <a:lnTo>
                  <a:pt x="135" y="530"/>
                </a:lnTo>
                <a:lnTo>
                  <a:pt x="135" y="530"/>
                </a:lnTo>
                <a:lnTo>
                  <a:pt x="135" y="535"/>
                </a:lnTo>
                <a:lnTo>
                  <a:pt x="136" y="538"/>
                </a:lnTo>
                <a:lnTo>
                  <a:pt x="138" y="541"/>
                </a:lnTo>
                <a:lnTo>
                  <a:pt x="140" y="544"/>
                </a:lnTo>
                <a:lnTo>
                  <a:pt x="142" y="546"/>
                </a:lnTo>
                <a:lnTo>
                  <a:pt x="145" y="548"/>
                </a:lnTo>
                <a:lnTo>
                  <a:pt x="149" y="548"/>
                </a:lnTo>
                <a:lnTo>
                  <a:pt x="153" y="549"/>
                </a:lnTo>
                <a:lnTo>
                  <a:pt x="153" y="549"/>
                </a:lnTo>
                <a:lnTo>
                  <a:pt x="157" y="548"/>
                </a:lnTo>
                <a:lnTo>
                  <a:pt x="161" y="548"/>
                </a:lnTo>
                <a:lnTo>
                  <a:pt x="164" y="546"/>
                </a:lnTo>
                <a:lnTo>
                  <a:pt x="168" y="544"/>
                </a:lnTo>
                <a:lnTo>
                  <a:pt x="170" y="542"/>
                </a:lnTo>
                <a:lnTo>
                  <a:pt x="171" y="539"/>
                </a:lnTo>
                <a:lnTo>
                  <a:pt x="172" y="536"/>
                </a:lnTo>
                <a:lnTo>
                  <a:pt x="172" y="531"/>
                </a:lnTo>
                <a:lnTo>
                  <a:pt x="172" y="377"/>
                </a:lnTo>
                <a:lnTo>
                  <a:pt x="172" y="377"/>
                </a:lnTo>
                <a:lnTo>
                  <a:pt x="221" y="377"/>
                </a:lnTo>
                <a:lnTo>
                  <a:pt x="161" y="171"/>
                </a:lnTo>
                <a:lnTo>
                  <a:pt x="183" y="171"/>
                </a:lnTo>
                <a:lnTo>
                  <a:pt x="216" y="286"/>
                </a:lnTo>
                <a:lnTo>
                  <a:pt x="216" y="286"/>
                </a:lnTo>
                <a:lnTo>
                  <a:pt x="220" y="292"/>
                </a:lnTo>
                <a:lnTo>
                  <a:pt x="224" y="298"/>
                </a:lnTo>
                <a:lnTo>
                  <a:pt x="227" y="300"/>
                </a:lnTo>
                <a:lnTo>
                  <a:pt x="230" y="301"/>
                </a:lnTo>
                <a:lnTo>
                  <a:pt x="233" y="301"/>
                </a:lnTo>
                <a:lnTo>
                  <a:pt x="237" y="301"/>
                </a:lnTo>
                <a:lnTo>
                  <a:pt x="237" y="301"/>
                </a:lnTo>
                <a:lnTo>
                  <a:pt x="241" y="300"/>
                </a:lnTo>
                <a:lnTo>
                  <a:pt x="243" y="297"/>
                </a:lnTo>
                <a:lnTo>
                  <a:pt x="245" y="294"/>
                </a:lnTo>
                <a:lnTo>
                  <a:pt x="247" y="291"/>
                </a:lnTo>
                <a:lnTo>
                  <a:pt x="248" y="287"/>
                </a:lnTo>
                <a:lnTo>
                  <a:pt x="248" y="284"/>
                </a:lnTo>
                <a:lnTo>
                  <a:pt x="247" y="275"/>
                </a:lnTo>
                <a:lnTo>
                  <a:pt x="247" y="275"/>
                </a:lnTo>
                <a:close/>
              </a:path>
            </a:pathLst>
          </a:custGeom>
          <a:solidFill>
            <a:srgbClr val="00A1D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63"/>
          <p:cNvSpPr>
            <a:spLocks noChangeAspect="1"/>
          </p:cNvSpPr>
          <p:nvPr/>
        </p:nvSpPr>
        <p:spPr bwMode="auto">
          <a:xfrm>
            <a:off x="7963059" y="4135815"/>
            <a:ext cx="999190" cy="464068"/>
          </a:xfrm>
          <a:custGeom>
            <a:avLst/>
            <a:gdLst>
              <a:gd name="T0" fmla="*/ 211 w 214"/>
              <a:gd name="T1" fmla="*/ 35 h 99"/>
              <a:gd name="T2" fmla="*/ 112 w 214"/>
              <a:gd name="T3" fmla="*/ 1 h 99"/>
              <a:gd name="T4" fmla="*/ 103 w 214"/>
              <a:gd name="T5" fmla="*/ 1 h 99"/>
              <a:gd name="T6" fmla="*/ 2 w 214"/>
              <a:gd name="T7" fmla="*/ 36 h 99"/>
              <a:gd name="T8" fmla="*/ 2 w 214"/>
              <a:gd name="T9" fmla="*/ 39 h 99"/>
              <a:gd name="T10" fmla="*/ 43 w 214"/>
              <a:gd name="T11" fmla="*/ 53 h 99"/>
              <a:gd name="T12" fmla="*/ 43 w 214"/>
              <a:gd name="T13" fmla="*/ 83 h 99"/>
              <a:gd name="T14" fmla="*/ 76 w 214"/>
              <a:gd name="T15" fmla="*/ 83 h 99"/>
              <a:gd name="T16" fmla="*/ 104 w 214"/>
              <a:gd name="T17" fmla="*/ 99 h 99"/>
              <a:gd name="T18" fmla="*/ 107 w 214"/>
              <a:gd name="T19" fmla="*/ 99 h 99"/>
              <a:gd name="T20" fmla="*/ 135 w 214"/>
              <a:gd name="T21" fmla="*/ 83 h 99"/>
              <a:gd name="T22" fmla="*/ 166 w 214"/>
              <a:gd name="T23" fmla="*/ 82 h 99"/>
              <a:gd name="T24" fmla="*/ 166 w 214"/>
              <a:gd name="T25" fmla="*/ 54 h 99"/>
              <a:gd name="T26" fmla="*/ 183 w 214"/>
              <a:gd name="T27" fmla="*/ 48 h 99"/>
              <a:gd name="T28" fmla="*/ 183 w 214"/>
              <a:gd name="T29" fmla="*/ 55 h 99"/>
              <a:gd name="T30" fmla="*/ 180 w 214"/>
              <a:gd name="T31" fmla="*/ 61 h 99"/>
              <a:gd name="T32" fmla="*/ 182 w 214"/>
              <a:gd name="T33" fmla="*/ 65 h 99"/>
              <a:gd name="T34" fmla="*/ 177 w 214"/>
              <a:gd name="T35" fmla="*/ 94 h 99"/>
              <a:gd name="T36" fmla="*/ 194 w 214"/>
              <a:gd name="T37" fmla="*/ 94 h 99"/>
              <a:gd name="T38" fmla="*/ 189 w 214"/>
              <a:gd name="T39" fmla="*/ 65 h 99"/>
              <a:gd name="T40" fmla="*/ 191 w 214"/>
              <a:gd name="T41" fmla="*/ 61 h 99"/>
              <a:gd name="T42" fmla="*/ 188 w 214"/>
              <a:gd name="T43" fmla="*/ 55 h 99"/>
              <a:gd name="T44" fmla="*/ 188 w 214"/>
              <a:gd name="T45" fmla="*/ 47 h 99"/>
              <a:gd name="T46" fmla="*/ 211 w 214"/>
              <a:gd name="T47" fmla="*/ 38 h 99"/>
              <a:gd name="T48" fmla="*/ 211 w 214"/>
              <a:gd name="T49" fmla="*/ 35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14" h="99">
                <a:moveTo>
                  <a:pt x="211" y="35"/>
                </a:moveTo>
                <a:cubicBezTo>
                  <a:pt x="112" y="1"/>
                  <a:pt x="112" y="1"/>
                  <a:pt x="112" y="1"/>
                </a:cubicBezTo>
                <a:cubicBezTo>
                  <a:pt x="109" y="0"/>
                  <a:pt x="105" y="0"/>
                  <a:pt x="103" y="1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7"/>
                  <a:pt x="0" y="38"/>
                  <a:pt x="2" y="39"/>
                </a:cubicBezTo>
                <a:cubicBezTo>
                  <a:pt x="43" y="53"/>
                  <a:pt x="43" y="53"/>
                  <a:pt x="43" y="53"/>
                </a:cubicBezTo>
                <a:cubicBezTo>
                  <a:pt x="43" y="83"/>
                  <a:pt x="43" y="83"/>
                  <a:pt x="43" y="83"/>
                </a:cubicBezTo>
                <a:cubicBezTo>
                  <a:pt x="50" y="80"/>
                  <a:pt x="63" y="79"/>
                  <a:pt x="76" y="83"/>
                </a:cubicBezTo>
                <a:cubicBezTo>
                  <a:pt x="89" y="87"/>
                  <a:pt x="100" y="93"/>
                  <a:pt x="104" y="99"/>
                </a:cubicBezTo>
                <a:cubicBezTo>
                  <a:pt x="105" y="99"/>
                  <a:pt x="107" y="98"/>
                  <a:pt x="107" y="99"/>
                </a:cubicBezTo>
                <a:cubicBezTo>
                  <a:pt x="112" y="93"/>
                  <a:pt x="122" y="87"/>
                  <a:pt x="135" y="83"/>
                </a:cubicBezTo>
                <a:cubicBezTo>
                  <a:pt x="147" y="80"/>
                  <a:pt x="158" y="80"/>
                  <a:pt x="166" y="82"/>
                </a:cubicBezTo>
                <a:cubicBezTo>
                  <a:pt x="166" y="54"/>
                  <a:pt x="166" y="54"/>
                  <a:pt x="166" y="54"/>
                </a:cubicBezTo>
                <a:cubicBezTo>
                  <a:pt x="183" y="48"/>
                  <a:pt x="183" y="48"/>
                  <a:pt x="183" y="48"/>
                </a:cubicBezTo>
                <a:cubicBezTo>
                  <a:pt x="183" y="55"/>
                  <a:pt x="183" y="55"/>
                  <a:pt x="183" y="55"/>
                </a:cubicBezTo>
                <a:cubicBezTo>
                  <a:pt x="181" y="56"/>
                  <a:pt x="180" y="58"/>
                  <a:pt x="180" y="61"/>
                </a:cubicBezTo>
                <a:cubicBezTo>
                  <a:pt x="180" y="62"/>
                  <a:pt x="180" y="64"/>
                  <a:pt x="182" y="65"/>
                </a:cubicBezTo>
                <a:cubicBezTo>
                  <a:pt x="177" y="94"/>
                  <a:pt x="177" y="94"/>
                  <a:pt x="177" y="94"/>
                </a:cubicBezTo>
                <a:cubicBezTo>
                  <a:pt x="194" y="94"/>
                  <a:pt x="194" y="94"/>
                  <a:pt x="194" y="94"/>
                </a:cubicBezTo>
                <a:cubicBezTo>
                  <a:pt x="189" y="65"/>
                  <a:pt x="189" y="65"/>
                  <a:pt x="189" y="65"/>
                </a:cubicBezTo>
                <a:cubicBezTo>
                  <a:pt x="190" y="64"/>
                  <a:pt x="191" y="63"/>
                  <a:pt x="191" y="61"/>
                </a:cubicBezTo>
                <a:cubicBezTo>
                  <a:pt x="191" y="58"/>
                  <a:pt x="190" y="56"/>
                  <a:pt x="188" y="55"/>
                </a:cubicBezTo>
                <a:cubicBezTo>
                  <a:pt x="188" y="47"/>
                  <a:pt x="188" y="47"/>
                  <a:pt x="188" y="47"/>
                </a:cubicBezTo>
                <a:cubicBezTo>
                  <a:pt x="211" y="38"/>
                  <a:pt x="211" y="38"/>
                  <a:pt x="211" y="38"/>
                </a:cubicBezTo>
                <a:cubicBezTo>
                  <a:pt x="214" y="38"/>
                  <a:pt x="214" y="36"/>
                  <a:pt x="211" y="3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8" name="Freeform 7"/>
          <p:cNvSpPr>
            <a:spLocks noChangeAspect="1" noEditPoints="1"/>
          </p:cNvSpPr>
          <p:nvPr/>
        </p:nvSpPr>
        <p:spPr bwMode="auto">
          <a:xfrm>
            <a:off x="3041827" y="1002493"/>
            <a:ext cx="696244" cy="585377"/>
          </a:xfrm>
          <a:custGeom>
            <a:avLst/>
            <a:gdLst>
              <a:gd name="T0" fmla="*/ 3722 w 6368"/>
              <a:gd name="T1" fmla="*/ 5354 h 5354"/>
              <a:gd name="T2" fmla="*/ 2652 w 6368"/>
              <a:gd name="T3" fmla="*/ 5354 h 5354"/>
              <a:gd name="T4" fmla="*/ 6360 w 6368"/>
              <a:gd name="T5" fmla="*/ 4329 h 5354"/>
              <a:gd name="T6" fmla="*/ 14 w 6368"/>
              <a:gd name="T7" fmla="*/ 4329 h 5354"/>
              <a:gd name="T8" fmla="*/ 14 w 6368"/>
              <a:gd name="T9" fmla="*/ 4329 h 5354"/>
              <a:gd name="T10" fmla="*/ 3722 w 6368"/>
              <a:gd name="T11" fmla="*/ 4053 h 5354"/>
              <a:gd name="T12" fmla="*/ 2652 w 6368"/>
              <a:gd name="T13" fmla="*/ 4053 h 5354"/>
              <a:gd name="T14" fmla="*/ 6360 w 6368"/>
              <a:gd name="T15" fmla="*/ 3001 h 5354"/>
              <a:gd name="T16" fmla="*/ 14 w 6368"/>
              <a:gd name="T17" fmla="*/ 3001 h 5354"/>
              <a:gd name="T18" fmla="*/ 14 w 6368"/>
              <a:gd name="T19" fmla="*/ 3001 h 5354"/>
              <a:gd name="T20" fmla="*/ 3355 w 6368"/>
              <a:gd name="T21" fmla="*/ 1748 h 5354"/>
              <a:gd name="T22" fmla="*/ 3447 w 6368"/>
              <a:gd name="T23" fmla="*/ 1669 h 5354"/>
              <a:gd name="T24" fmla="*/ 3395 w 6368"/>
              <a:gd name="T25" fmla="*/ 1561 h 5354"/>
              <a:gd name="T26" fmla="*/ 3239 w 6368"/>
              <a:gd name="T27" fmla="*/ 1500 h 5354"/>
              <a:gd name="T28" fmla="*/ 2874 w 6368"/>
              <a:gd name="T29" fmla="*/ 971 h 5354"/>
              <a:gd name="T30" fmla="*/ 2810 w 6368"/>
              <a:gd name="T31" fmla="*/ 1052 h 5354"/>
              <a:gd name="T32" fmla="*/ 2878 w 6368"/>
              <a:gd name="T33" fmla="*/ 1131 h 5354"/>
              <a:gd name="T34" fmla="*/ 3004 w 6368"/>
              <a:gd name="T35" fmla="*/ 1177 h 5354"/>
              <a:gd name="T36" fmla="*/ 3239 w 6368"/>
              <a:gd name="T37" fmla="*/ 731 h 5354"/>
              <a:gd name="T38" fmla="*/ 3519 w 6368"/>
              <a:gd name="T39" fmla="*/ 787 h 5354"/>
              <a:gd name="T40" fmla="*/ 3754 w 6368"/>
              <a:gd name="T41" fmla="*/ 915 h 5354"/>
              <a:gd name="T42" fmla="*/ 3345 w 6368"/>
              <a:gd name="T43" fmla="*/ 969 h 5354"/>
              <a:gd name="T44" fmla="*/ 3366 w 6368"/>
              <a:gd name="T45" fmla="*/ 1274 h 5354"/>
              <a:gd name="T46" fmla="*/ 3698 w 6368"/>
              <a:gd name="T47" fmla="*/ 1430 h 5354"/>
              <a:gd name="T48" fmla="*/ 3779 w 6368"/>
              <a:gd name="T49" fmla="*/ 1613 h 5354"/>
              <a:gd name="T50" fmla="*/ 3702 w 6368"/>
              <a:gd name="T51" fmla="*/ 1814 h 5354"/>
              <a:gd name="T52" fmla="*/ 3482 w 6368"/>
              <a:gd name="T53" fmla="*/ 1936 h 5354"/>
              <a:gd name="T54" fmla="*/ 3239 w 6368"/>
              <a:gd name="T55" fmla="*/ 2175 h 5354"/>
              <a:gd name="T56" fmla="*/ 2838 w 6368"/>
              <a:gd name="T57" fmla="*/ 1949 h 5354"/>
              <a:gd name="T58" fmla="*/ 2569 w 6368"/>
              <a:gd name="T59" fmla="*/ 1843 h 5354"/>
              <a:gd name="T60" fmla="*/ 2745 w 6368"/>
              <a:gd name="T61" fmla="*/ 1644 h 5354"/>
              <a:gd name="T62" fmla="*/ 2940 w 6368"/>
              <a:gd name="T63" fmla="*/ 1752 h 5354"/>
              <a:gd name="T64" fmla="*/ 2791 w 6368"/>
              <a:gd name="T65" fmla="*/ 1370 h 5354"/>
              <a:gd name="T66" fmla="*/ 2550 w 6368"/>
              <a:gd name="T67" fmla="*/ 1243 h 5354"/>
              <a:gd name="T68" fmla="*/ 2480 w 6368"/>
              <a:gd name="T69" fmla="*/ 1071 h 5354"/>
              <a:gd name="T70" fmla="*/ 2558 w 6368"/>
              <a:gd name="T71" fmla="*/ 899 h 5354"/>
              <a:gd name="T72" fmla="*/ 2751 w 6368"/>
              <a:gd name="T73" fmla="*/ 787 h 5354"/>
              <a:gd name="T74" fmla="*/ 3004 w 6368"/>
              <a:gd name="T75" fmla="*/ 612 h 5354"/>
              <a:gd name="T76" fmla="*/ 1687 w 6368"/>
              <a:gd name="T77" fmla="*/ 594 h 5354"/>
              <a:gd name="T78" fmla="*/ 1392 w 6368"/>
              <a:gd name="T79" fmla="*/ 810 h 5354"/>
              <a:gd name="T80" fmla="*/ 992 w 6368"/>
              <a:gd name="T81" fmla="*/ 932 h 5354"/>
              <a:gd name="T82" fmla="*/ 660 w 6368"/>
              <a:gd name="T83" fmla="*/ 1826 h 5354"/>
              <a:gd name="T84" fmla="*/ 1000 w 6368"/>
              <a:gd name="T85" fmla="*/ 1994 h 5354"/>
              <a:gd name="T86" fmla="*/ 1224 w 6368"/>
              <a:gd name="T87" fmla="*/ 2235 h 5354"/>
              <a:gd name="T88" fmla="*/ 5187 w 6368"/>
              <a:gd name="T89" fmla="*/ 2169 h 5354"/>
              <a:gd name="T90" fmla="*/ 5443 w 6368"/>
              <a:gd name="T91" fmla="*/ 1943 h 5354"/>
              <a:gd name="T92" fmla="*/ 5806 w 6368"/>
              <a:gd name="T93" fmla="*/ 1799 h 5354"/>
              <a:gd name="T94" fmla="*/ 5268 w 6368"/>
              <a:gd name="T95" fmla="*/ 913 h 5354"/>
              <a:gd name="T96" fmla="*/ 4891 w 6368"/>
              <a:gd name="T97" fmla="*/ 764 h 5354"/>
              <a:gd name="T98" fmla="*/ 4627 w 6368"/>
              <a:gd name="T99" fmla="*/ 529 h 5354"/>
              <a:gd name="T100" fmla="*/ 747 w 6368"/>
              <a:gd name="T101" fmla="*/ 0 h 5354"/>
              <a:gd name="T102" fmla="*/ 5741 w 6368"/>
              <a:gd name="T103" fmla="*/ 42 h 5354"/>
              <a:gd name="T104" fmla="*/ 6362 w 6368"/>
              <a:gd name="T105" fmla="*/ 2453 h 5354"/>
              <a:gd name="T106" fmla="*/ 6326 w 6368"/>
              <a:gd name="T107" fmla="*/ 2619 h 5354"/>
              <a:gd name="T108" fmla="*/ 6173 w 6368"/>
              <a:gd name="T109" fmla="*/ 2692 h 5354"/>
              <a:gd name="T110" fmla="*/ 73 w 6368"/>
              <a:gd name="T111" fmla="*/ 2650 h 5354"/>
              <a:gd name="T112" fmla="*/ 0 w 6368"/>
              <a:gd name="T113" fmla="*/ 2497 h 5354"/>
              <a:gd name="T114" fmla="*/ 596 w 6368"/>
              <a:gd name="T115" fmla="*/ 71 h 5354"/>
              <a:gd name="T116" fmla="*/ 747 w 6368"/>
              <a:gd name="T117" fmla="*/ 0 h 5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368" h="5354">
                <a:moveTo>
                  <a:pt x="3722" y="4966"/>
                </a:moveTo>
                <a:lnTo>
                  <a:pt x="6360" y="4966"/>
                </a:lnTo>
                <a:lnTo>
                  <a:pt x="6360" y="5354"/>
                </a:lnTo>
                <a:lnTo>
                  <a:pt x="3722" y="5354"/>
                </a:lnTo>
                <a:lnTo>
                  <a:pt x="3722" y="4966"/>
                </a:lnTo>
                <a:close/>
                <a:moveTo>
                  <a:pt x="14" y="4966"/>
                </a:moveTo>
                <a:lnTo>
                  <a:pt x="2652" y="4966"/>
                </a:lnTo>
                <a:lnTo>
                  <a:pt x="2652" y="5354"/>
                </a:lnTo>
                <a:lnTo>
                  <a:pt x="14" y="5354"/>
                </a:lnTo>
                <a:lnTo>
                  <a:pt x="14" y="4966"/>
                </a:lnTo>
                <a:close/>
                <a:moveTo>
                  <a:pt x="3722" y="4329"/>
                </a:moveTo>
                <a:lnTo>
                  <a:pt x="6360" y="4329"/>
                </a:lnTo>
                <a:lnTo>
                  <a:pt x="6360" y="4717"/>
                </a:lnTo>
                <a:lnTo>
                  <a:pt x="3722" y="4717"/>
                </a:lnTo>
                <a:lnTo>
                  <a:pt x="3722" y="4329"/>
                </a:lnTo>
                <a:close/>
                <a:moveTo>
                  <a:pt x="14" y="4329"/>
                </a:moveTo>
                <a:lnTo>
                  <a:pt x="2652" y="4329"/>
                </a:lnTo>
                <a:lnTo>
                  <a:pt x="2652" y="4717"/>
                </a:lnTo>
                <a:lnTo>
                  <a:pt x="14" y="4717"/>
                </a:lnTo>
                <a:lnTo>
                  <a:pt x="14" y="4329"/>
                </a:lnTo>
                <a:close/>
                <a:moveTo>
                  <a:pt x="3722" y="3665"/>
                </a:moveTo>
                <a:lnTo>
                  <a:pt x="6360" y="3665"/>
                </a:lnTo>
                <a:lnTo>
                  <a:pt x="6360" y="4053"/>
                </a:lnTo>
                <a:lnTo>
                  <a:pt x="3722" y="4053"/>
                </a:lnTo>
                <a:lnTo>
                  <a:pt x="3722" y="3665"/>
                </a:lnTo>
                <a:close/>
                <a:moveTo>
                  <a:pt x="14" y="3665"/>
                </a:moveTo>
                <a:lnTo>
                  <a:pt x="2652" y="3665"/>
                </a:lnTo>
                <a:lnTo>
                  <a:pt x="2652" y="4053"/>
                </a:lnTo>
                <a:lnTo>
                  <a:pt x="14" y="4053"/>
                </a:lnTo>
                <a:lnTo>
                  <a:pt x="14" y="3665"/>
                </a:lnTo>
                <a:close/>
                <a:moveTo>
                  <a:pt x="3722" y="3001"/>
                </a:moveTo>
                <a:lnTo>
                  <a:pt x="6360" y="3001"/>
                </a:lnTo>
                <a:lnTo>
                  <a:pt x="6360" y="3389"/>
                </a:lnTo>
                <a:lnTo>
                  <a:pt x="3722" y="3389"/>
                </a:lnTo>
                <a:lnTo>
                  <a:pt x="3722" y="3001"/>
                </a:lnTo>
                <a:close/>
                <a:moveTo>
                  <a:pt x="14" y="3001"/>
                </a:moveTo>
                <a:lnTo>
                  <a:pt x="2652" y="3001"/>
                </a:lnTo>
                <a:lnTo>
                  <a:pt x="2652" y="3389"/>
                </a:lnTo>
                <a:lnTo>
                  <a:pt x="14" y="3389"/>
                </a:lnTo>
                <a:lnTo>
                  <a:pt x="14" y="3001"/>
                </a:lnTo>
                <a:close/>
                <a:moveTo>
                  <a:pt x="3239" y="1500"/>
                </a:moveTo>
                <a:lnTo>
                  <a:pt x="3239" y="1774"/>
                </a:lnTo>
                <a:lnTo>
                  <a:pt x="3318" y="1758"/>
                </a:lnTo>
                <a:lnTo>
                  <a:pt x="3355" y="1748"/>
                </a:lnTo>
                <a:lnTo>
                  <a:pt x="3386" y="1733"/>
                </a:lnTo>
                <a:lnTo>
                  <a:pt x="3413" y="1716"/>
                </a:lnTo>
                <a:lnTo>
                  <a:pt x="3434" y="1694"/>
                </a:lnTo>
                <a:lnTo>
                  <a:pt x="3447" y="1669"/>
                </a:lnTo>
                <a:lnTo>
                  <a:pt x="3451" y="1638"/>
                </a:lnTo>
                <a:lnTo>
                  <a:pt x="3446" y="1610"/>
                </a:lnTo>
                <a:lnTo>
                  <a:pt x="3426" y="1584"/>
                </a:lnTo>
                <a:lnTo>
                  <a:pt x="3395" y="1561"/>
                </a:lnTo>
                <a:lnTo>
                  <a:pt x="3351" y="1540"/>
                </a:lnTo>
                <a:lnTo>
                  <a:pt x="3320" y="1528"/>
                </a:lnTo>
                <a:lnTo>
                  <a:pt x="3283" y="1513"/>
                </a:lnTo>
                <a:lnTo>
                  <a:pt x="3239" y="1500"/>
                </a:lnTo>
                <a:close/>
                <a:moveTo>
                  <a:pt x="3004" y="936"/>
                </a:moveTo>
                <a:lnTo>
                  <a:pt x="2936" y="947"/>
                </a:lnTo>
                <a:lnTo>
                  <a:pt x="2903" y="957"/>
                </a:lnTo>
                <a:lnTo>
                  <a:pt x="2874" y="971"/>
                </a:lnTo>
                <a:lnTo>
                  <a:pt x="2849" y="986"/>
                </a:lnTo>
                <a:lnTo>
                  <a:pt x="2830" y="1003"/>
                </a:lnTo>
                <a:lnTo>
                  <a:pt x="2814" y="1027"/>
                </a:lnTo>
                <a:lnTo>
                  <a:pt x="2810" y="1052"/>
                </a:lnTo>
                <a:lnTo>
                  <a:pt x="2816" y="1075"/>
                </a:lnTo>
                <a:lnTo>
                  <a:pt x="2830" y="1096"/>
                </a:lnTo>
                <a:lnTo>
                  <a:pt x="2851" y="1115"/>
                </a:lnTo>
                <a:lnTo>
                  <a:pt x="2878" y="1131"/>
                </a:lnTo>
                <a:lnTo>
                  <a:pt x="2907" y="1144"/>
                </a:lnTo>
                <a:lnTo>
                  <a:pt x="2940" y="1158"/>
                </a:lnTo>
                <a:lnTo>
                  <a:pt x="2973" y="1169"/>
                </a:lnTo>
                <a:lnTo>
                  <a:pt x="3004" y="1177"/>
                </a:lnTo>
                <a:lnTo>
                  <a:pt x="3004" y="936"/>
                </a:lnTo>
                <a:close/>
                <a:moveTo>
                  <a:pt x="3004" y="612"/>
                </a:moveTo>
                <a:lnTo>
                  <a:pt x="3239" y="612"/>
                </a:lnTo>
                <a:lnTo>
                  <a:pt x="3239" y="731"/>
                </a:lnTo>
                <a:lnTo>
                  <a:pt x="3322" y="741"/>
                </a:lnTo>
                <a:lnTo>
                  <a:pt x="3393" y="753"/>
                </a:lnTo>
                <a:lnTo>
                  <a:pt x="3457" y="768"/>
                </a:lnTo>
                <a:lnTo>
                  <a:pt x="3519" y="787"/>
                </a:lnTo>
                <a:lnTo>
                  <a:pt x="3577" y="812"/>
                </a:lnTo>
                <a:lnTo>
                  <a:pt x="3633" y="841"/>
                </a:lnTo>
                <a:lnTo>
                  <a:pt x="3691" y="876"/>
                </a:lnTo>
                <a:lnTo>
                  <a:pt x="3754" y="915"/>
                </a:lnTo>
                <a:lnTo>
                  <a:pt x="3523" y="1069"/>
                </a:lnTo>
                <a:lnTo>
                  <a:pt x="3461" y="1030"/>
                </a:lnTo>
                <a:lnTo>
                  <a:pt x="3393" y="990"/>
                </a:lnTo>
                <a:lnTo>
                  <a:pt x="3345" y="969"/>
                </a:lnTo>
                <a:lnTo>
                  <a:pt x="3295" y="951"/>
                </a:lnTo>
                <a:lnTo>
                  <a:pt x="3239" y="940"/>
                </a:lnTo>
                <a:lnTo>
                  <a:pt x="3239" y="1239"/>
                </a:lnTo>
                <a:lnTo>
                  <a:pt x="3366" y="1274"/>
                </a:lnTo>
                <a:lnTo>
                  <a:pt x="3486" y="1316"/>
                </a:lnTo>
                <a:lnTo>
                  <a:pt x="3596" y="1362"/>
                </a:lnTo>
                <a:lnTo>
                  <a:pt x="3652" y="1395"/>
                </a:lnTo>
                <a:lnTo>
                  <a:pt x="3698" y="1430"/>
                </a:lnTo>
                <a:lnTo>
                  <a:pt x="3735" y="1471"/>
                </a:lnTo>
                <a:lnTo>
                  <a:pt x="3760" y="1515"/>
                </a:lnTo>
                <a:lnTo>
                  <a:pt x="3776" y="1561"/>
                </a:lnTo>
                <a:lnTo>
                  <a:pt x="3779" y="1613"/>
                </a:lnTo>
                <a:lnTo>
                  <a:pt x="3776" y="1671"/>
                </a:lnTo>
                <a:lnTo>
                  <a:pt x="3760" y="1723"/>
                </a:lnTo>
                <a:lnTo>
                  <a:pt x="3737" y="1772"/>
                </a:lnTo>
                <a:lnTo>
                  <a:pt x="3702" y="1814"/>
                </a:lnTo>
                <a:lnTo>
                  <a:pt x="3660" y="1853"/>
                </a:lnTo>
                <a:lnTo>
                  <a:pt x="3606" y="1886"/>
                </a:lnTo>
                <a:lnTo>
                  <a:pt x="3548" y="1913"/>
                </a:lnTo>
                <a:lnTo>
                  <a:pt x="3482" y="1936"/>
                </a:lnTo>
                <a:lnTo>
                  <a:pt x="3409" y="1953"/>
                </a:lnTo>
                <a:lnTo>
                  <a:pt x="3328" y="1965"/>
                </a:lnTo>
                <a:lnTo>
                  <a:pt x="3239" y="1974"/>
                </a:lnTo>
                <a:lnTo>
                  <a:pt x="3239" y="2175"/>
                </a:lnTo>
                <a:lnTo>
                  <a:pt x="3004" y="2175"/>
                </a:lnTo>
                <a:lnTo>
                  <a:pt x="3004" y="1972"/>
                </a:lnTo>
                <a:lnTo>
                  <a:pt x="2917" y="1963"/>
                </a:lnTo>
                <a:lnTo>
                  <a:pt x="2838" y="1949"/>
                </a:lnTo>
                <a:lnTo>
                  <a:pt x="2762" y="1930"/>
                </a:lnTo>
                <a:lnTo>
                  <a:pt x="2695" y="1907"/>
                </a:lnTo>
                <a:lnTo>
                  <a:pt x="2629" y="1878"/>
                </a:lnTo>
                <a:lnTo>
                  <a:pt x="2569" y="1843"/>
                </a:lnTo>
                <a:lnTo>
                  <a:pt x="2509" y="1801"/>
                </a:lnTo>
                <a:lnTo>
                  <a:pt x="2453" y="1754"/>
                </a:lnTo>
                <a:lnTo>
                  <a:pt x="2708" y="1606"/>
                </a:lnTo>
                <a:lnTo>
                  <a:pt x="2745" y="1644"/>
                </a:lnTo>
                <a:lnTo>
                  <a:pt x="2787" y="1679"/>
                </a:lnTo>
                <a:lnTo>
                  <a:pt x="2832" y="1708"/>
                </a:lnTo>
                <a:lnTo>
                  <a:pt x="2882" y="1731"/>
                </a:lnTo>
                <a:lnTo>
                  <a:pt x="2940" y="1752"/>
                </a:lnTo>
                <a:lnTo>
                  <a:pt x="3004" y="1766"/>
                </a:lnTo>
                <a:lnTo>
                  <a:pt x="3004" y="1436"/>
                </a:lnTo>
                <a:lnTo>
                  <a:pt x="2890" y="1403"/>
                </a:lnTo>
                <a:lnTo>
                  <a:pt x="2791" y="1370"/>
                </a:lnTo>
                <a:lnTo>
                  <a:pt x="2706" y="1337"/>
                </a:lnTo>
                <a:lnTo>
                  <a:pt x="2637" y="1305"/>
                </a:lnTo>
                <a:lnTo>
                  <a:pt x="2589" y="1276"/>
                </a:lnTo>
                <a:lnTo>
                  <a:pt x="2550" y="1243"/>
                </a:lnTo>
                <a:lnTo>
                  <a:pt x="2519" y="1206"/>
                </a:lnTo>
                <a:lnTo>
                  <a:pt x="2498" y="1164"/>
                </a:lnTo>
                <a:lnTo>
                  <a:pt x="2484" y="1119"/>
                </a:lnTo>
                <a:lnTo>
                  <a:pt x="2480" y="1071"/>
                </a:lnTo>
                <a:lnTo>
                  <a:pt x="2484" y="1023"/>
                </a:lnTo>
                <a:lnTo>
                  <a:pt x="2500" y="978"/>
                </a:lnTo>
                <a:lnTo>
                  <a:pt x="2525" y="936"/>
                </a:lnTo>
                <a:lnTo>
                  <a:pt x="2558" y="899"/>
                </a:lnTo>
                <a:lnTo>
                  <a:pt x="2598" y="864"/>
                </a:lnTo>
                <a:lnTo>
                  <a:pt x="2644" y="836"/>
                </a:lnTo>
                <a:lnTo>
                  <a:pt x="2695" y="809"/>
                </a:lnTo>
                <a:lnTo>
                  <a:pt x="2751" y="787"/>
                </a:lnTo>
                <a:lnTo>
                  <a:pt x="2812" y="768"/>
                </a:lnTo>
                <a:lnTo>
                  <a:pt x="2907" y="747"/>
                </a:lnTo>
                <a:lnTo>
                  <a:pt x="3004" y="733"/>
                </a:lnTo>
                <a:lnTo>
                  <a:pt x="3004" y="612"/>
                </a:lnTo>
                <a:close/>
                <a:moveTo>
                  <a:pt x="1818" y="388"/>
                </a:moveTo>
                <a:lnTo>
                  <a:pt x="1784" y="459"/>
                </a:lnTo>
                <a:lnTo>
                  <a:pt x="1741" y="529"/>
                </a:lnTo>
                <a:lnTo>
                  <a:pt x="1687" y="594"/>
                </a:lnTo>
                <a:lnTo>
                  <a:pt x="1625" y="656"/>
                </a:lnTo>
                <a:lnTo>
                  <a:pt x="1554" y="712"/>
                </a:lnTo>
                <a:lnTo>
                  <a:pt x="1477" y="764"/>
                </a:lnTo>
                <a:lnTo>
                  <a:pt x="1392" y="810"/>
                </a:lnTo>
                <a:lnTo>
                  <a:pt x="1299" y="851"/>
                </a:lnTo>
                <a:lnTo>
                  <a:pt x="1203" y="884"/>
                </a:lnTo>
                <a:lnTo>
                  <a:pt x="1100" y="913"/>
                </a:lnTo>
                <a:lnTo>
                  <a:pt x="992" y="932"/>
                </a:lnTo>
                <a:lnTo>
                  <a:pt x="880" y="946"/>
                </a:lnTo>
                <a:lnTo>
                  <a:pt x="764" y="951"/>
                </a:lnTo>
                <a:lnTo>
                  <a:pt x="562" y="1799"/>
                </a:lnTo>
                <a:lnTo>
                  <a:pt x="660" y="1826"/>
                </a:lnTo>
                <a:lnTo>
                  <a:pt x="753" y="1859"/>
                </a:lnTo>
                <a:lnTo>
                  <a:pt x="842" y="1899"/>
                </a:lnTo>
                <a:lnTo>
                  <a:pt x="925" y="1943"/>
                </a:lnTo>
                <a:lnTo>
                  <a:pt x="1000" y="1994"/>
                </a:lnTo>
                <a:lnTo>
                  <a:pt x="1067" y="2048"/>
                </a:lnTo>
                <a:lnTo>
                  <a:pt x="1127" y="2106"/>
                </a:lnTo>
                <a:lnTo>
                  <a:pt x="1181" y="2169"/>
                </a:lnTo>
                <a:lnTo>
                  <a:pt x="1224" y="2235"/>
                </a:lnTo>
                <a:lnTo>
                  <a:pt x="1259" y="2304"/>
                </a:lnTo>
                <a:lnTo>
                  <a:pt x="5109" y="2304"/>
                </a:lnTo>
                <a:lnTo>
                  <a:pt x="5144" y="2235"/>
                </a:lnTo>
                <a:lnTo>
                  <a:pt x="5187" y="2169"/>
                </a:lnTo>
                <a:lnTo>
                  <a:pt x="5239" y="2106"/>
                </a:lnTo>
                <a:lnTo>
                  <a:pt x="5301" y="2048"/>
                </a:lnTo>
                <a:lnTo>
                  <a:pt x="5368" y="1994"/>
                </a:lnTo>
                <a:lnTo>
                  <a:pt x="5443" y="1943"/>
                </a:lnTo>
                <a:lnTo>
                  <a:pt x="5524" y="1899"/>
                </a:lnTo>
                <a:lnTo>
                  <a:pt x="5613" y="1859"/>
                </a:lnTo>
                <a:lnTo>
                  <a:pt x="5708" y="1826"/>
                </a:lnTo>
                <a:lnTo>
                  <a:pt x="5806" y="1799"/>
                </a:lnTo>
                <a:lnTo>
                  <a:pt x="5602" y="951"/>
                </a:lnTo>
                <a:lnTo>
                  <a:pt x="5488" y="946"/>
                </a:lnTo>
                <a:lnTo>
                  <a:pt x="5376" y="932"/>
                </a:lnTo>
                <a:lnTo>
                  <a:pt x="5268" y="913"/>
                </a:lnTo>
                <a:lnTo>
                  <a:pt x="5165" y="884"/>
                </a:lnTo>
                <a:lnTo>
                  <a:pt x="5067" y="851"/>
                </a:lnTo>
                <a:lnTo>
                  <a:pt x="4976" y="810"/>
                </a:lnTo>
                <a:lnTo>
                  <a:pt x="4891" y="764"/>
                </a:lnTo>
                <a:lnTo>
                  <a:pt x="4812" y="712"/>
                </a:lnTo>
                <a:lnTo>
                  <a:pt x="4743" y="656"/>
                </a:lnTo>
                <a:lnTo>
                  <a:pt x="4681" y="594"/>
                </a:lnTo>
                <a:lnTo>
                  <a:pt x="4627" y="529"/>
                </a:lnTo>
                <a:lnTo>
                  <a:pt x="4582" y="459"/>
                </a:lnTo>
                <a:lnTo>
                  <a:pt x="4550" y="388"/>
                </a:lnTo>
                <a:lnTo>
                  <a:pt x="1818" y="388"/>
                </a:lnTo>
                <a:close/>
                <a:moveTo>
                  <a:pt x="747" y="0"/>
                </a:moveTo>
                <a:lnTo>
                  <a:pt x="5619" y="0"/>
                </a:lnTo>
                <a:lnTo>
                  <a:pt x="5663" y="6"/>
                </a:lnTo>
                <a:lnTo>
                  <a:pt x="5704" y="19"/>
                </a:lnTo>
                <a:lnTo>
                  <a:pt x="5741" y="42"/>
                </a:lnTo>
                <a:lnTo>
                  <a:pt x="5770" y="71"/>
                </a:lnTo>
                <a:lnTo>
                  <a:pt x="5793" y="108"/>
                </a:lnTo>
                <a:lnTo>
                  <a:pt x="5808" y="148"/>
                </a:lnTo>
                <a:lnTo>
                  <a:pt x="6362" y="2453"/>
                </a:lnTo>
                <a:lnTo>
                  <a:pt x="6368" y="2497"/>
                </a:lnTo>
                <a:lnTo>
                  <a:pt x="6362" y="2540"/>
                </a:lnTo>
                <a:lnTo>
                  <a:pt x="6349" y="2580"/>
                </a:lnTo>
                <a:lnTo>
                  <a:pt x="6326" y="2619"/>
                </a:lnTo>
                <a:lnTo>
                  <a:pt x="6295" y="2650"/>
                </a:lnTo>
                <a:lnTo>
                  <a:pt x="6258" y="2671"/>
                </a:lnTo>
                <a:lnTo>
                  <a:pt x="6217" y="2687"/>
                </a:lnTo>
                <a:lnTo>
                  <a:pt x="6173" y="2692"/>
                </a:lnTo>
                <a:lnTo>
                  <a:pt x="193" y="2692"/>
                </a:lnTo>
                <a:lnTo>
                  <a:pt x="151" y="2687"/>
                </a:lnTo>
                <a:lnTo>
                  <a:pt x="110" y="2671"/>
                </a:lnTo>
                <a:lnTo>
                  <a:pt x="73" y="2650"/>
                </a:lnTo>
                <a:lnTo>
                  <a:pt x="42" y="2619"/>
                </a:lnTo>
                <a:lnTo>
                  <a:pt x="19" y="2580"/>
                </a:lnTo>
                <a:lnTo>
                  <a:pt x="4" y="2540"/>
                </a:lnTo>
                <a:lnTo>
                  <a:pt x="0" y="2497"/>
                </a:lnTo>
                <a:lnTo>
                  <a:pt x="6" y="2453"/>
                </a:lnTo>
                <a:lnTo>
                  <a:pt x="560" y="148"/>
                </a:lnTo>
                <a:lnTo>
                  <a:pt x="573" y="108"/>
                </a:lnTo>
                <a:lnTo>
                  <a:pt x="596" y="71"/>
                </a:lnTo>
                <a:lnTo>
                  <a:pt x="627" y="42"/>
                </a:lnTo>
                <a:lnTo>
                  <a:pt x="664" y="19"/>
                </a:lnTo>
                <a:lnTo>
                  <a:pt x="705" y="6"/>
                </a:lnTo>
                <a:lnTo>
                  <a:pt x="747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09" name="Group 37"/>
          <p:cNvGrpSpPr>
            <a:grpSpLocks noChangeAspect="1"/>
          </p:cNvGrpSpPr>
          <p:nvPr/>
        </p:nvGrpSpPr>
        <p:grpSpPr bwMode="auto">
          <a:xfrm>
            <a:off x="3192680" y="3931635"/>
            <a:ext cx="678612" cy="625623"/>
            <a:chOff x="3823" y="1800"/>
            <a:chExt cx="397" cy="366"/>
          </a:xfrm>
          <a:solidFill>
            <a:schemeClr val="accent1">
              <a:lumMod val="50000"/>
            </a:schemeClr>
          </a:solidFill>
        </p:grpSpPr>
        <p:sp>
          <p:nvSpPr>
            <p:cNvPr id="110" name="Freeform 38"/>
            <p:cNvSpPr>
              <a:spLocks/>
            </p:cNvSpPr>
            <p:nvPr/>
          </p:nvSpPr>
          <p:spPr bwMode="auto">
            <a:xfrm>
              <a:off x="3826" y="2022"/>
              <a:ext cx="390" cy="144"/>
            </a:xfrm>
            <a:custGeom>
              <a:avLst/>
              <a:gdLst>
                <a:gd name="T0" fmla="*/ 579 w 640"/>
                <a:gd name="T1" fmla="*/ 38 h 234"/>
                <a:gd name="T2" fmla="*/ 579 w 640"/>
                <a:gd name="T3" fmla="*/ 38 h 234"/>
                <a:gd name="T4" fmla="*/ 354 w 640"/>
                <a:gd name="T5" fmla="*/ 38 h 234"/>
                <a:gd name="T6" fmla="*/ 354 w 640"/>
                <a:gd name="T7" fmla="*/ 73 h 234"/>
                <a:gd name="T8" fmla="*/ 349 w 640"/>
                <a:gd name="T9" fmla="*/ 78 h 234"/>
                <a:gd name="T10" fmla="*/ 292 w 640"/>
                <a:gd name="T11" fmla="*/ 78 h 234"/>
                <a:gd name="T12" fmla="*/ 287 w 640"/>
                <a:gd name="T13" fmla="*/ 73 h 234"/>
                <a:gd name="T14" fmla="*/ 287 w 640"/>
                <a:gd name="T15" fmla="*/ 38 h 234"/>
                <a:gd name="T16" fmla="*/ 62 w 640"/>
                <a:gd name="T17" fmla="*/ 38 h 234"/>
                <a:gd name="T18" fmla="*/ 18 w 640"/>
                <a:gd name="T19" fmla="*/ 21 h 234"/>
                <a:gd name="T20" fmla="*/ 0 w 640"/>
                <a:gd name="T21" fmla="*/ 0 h 234"/>
                <a:gd name="T22" fmla="*/ 0 w 640"/>
                <a:gd name="T23" fmla="*/ 216 h 234"/>
                <a:gd name="T24" fmla="*/ 18 w 640"/>
                <a:gd name="T25" fmla="*/ 234 h 234"/>
                <a:gd name="T26" fmla="*/ 622 w 640"/>
                <a:gd name="T27" fmla="*/ 234 h 234"/>
                <a:gd name="T28" fmla="*/ 640 w 640"/>
                <a:gd name="T29" fmla="*/ 216 h 234"/>
                <a:gd name="T30" fmla="*/ 640 w 640"/>
                <a:gd name="T31" fmla="*/ 2 h 234"/>
                <a:gd name="T32" fmla="*/ 624 w 640"/>
                <a:gd name="T33" fmla="*/ 23 h 234"/>
                <a:gd name="T34" fmla="*/ 579 w 640"/>
                <a:gd name="T35" fmla="*/ 38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0" h="234">
                  <a:moveTo>
                    <a:pt x="579" y="38"/>
                  </a:moveTo>
                  <a:lnTo>
                    <a:pt x="579" y="38"/>
                  </a:lnTo>
                  <a:lnTo>
                    <a:pt x="354" y="38"/>
                  </a:lnTo>
                  <a:lnTo>
                    <a:pt x="354" y="73"/>
                  </a:lnTo>
                  <a:cubicBezTo>
                    <a:pt x="354" y="75"/>
                    <a:pt x="351" y="78"/>
                    <a:pt x="349" y="78"/>
                  </a:cubicBezTo>
                  <a:lnTo>
                    <a:pt x="292" y="78"/>
                  </a:lnTo>
                  <a:cubicBezTo>
                    <a:pt x="289" y="78"/>
                    <a:pt x="287" y="75"/>
                    <a:pt x="287" y="73"/>
                  </a:cubicBezTo>
                  <a:lnTo>
                    <a:pt x="287" y="38"/>
                  </a:lnTo>
                  <a:lnTo>
                    <a:pt x="62" y="38"/>
                  </a:lnTo>
                  <a:cubicBezTo>
                    <a:pt x="46" y="37"/>
                    <a:pt x="27" y="34"/>
                    <a:pt x="18" y="21"/>
                  </a:cubicBezTo>
                  <a:lnTo>
                    <a:pt x="0" y="0"/>
                  </a:lnTo>
                  <a:lnTo>
                    <a:pt x="0" y="216"/>
                  </a:lnTo>
                  <a:cubicBezTo>
                    <a:pt x="0" y="225"/>
                    <a:pt x="8" y="234"/>
                    <a:pt x="18" y="234"/>
                  </a:cubicBezTo>
                  <a:lnTo>
                    <a:pt x="622" y="234"/>
                  </a:lnTo>
                  <a:cubicBezTo>
                    <a:pt x="632" y="234"/>
                    <a:pt x="640" y="225"/>
                    <a:pt x="640" y="216"/>
                  </a:cubicBezTo>
                  <a:lnTo>
                    <a:pt x="640" y="2"/>
                  </a:lnTo>
                  <a:lnTo>
                    <a:pt x="624" y="23"/>
                  </a:lnTo>
                  <a:cubicBezTo>
                    <a:pt x="614" y="36"/>
                    <a:pt x="596" y="37"/>
                    <a:pt x="579" y="3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39"/>
            <p:cNvSpPr>
              <a:spLocks/>
            </p:cNvSpPr>
            <p:nvPr/>
          </p:nvSpPr>
          <p:spPr bwMode="auto">
            <a:xfrm>
              <a:off x="3949" y="1800"/>
              <a:ext cx="147" cy="44"/>
            </a:xfrm>
            <a:custGeom>
              <a:avLst/>
              <a:gdLst>
                <a:gd name="T0" fmla="*/ 42 w 241"/>
                <a:gd name="T1" fmla="*/ 37 h 71"/>
                <a:gd name="T2" fmla="*/ 42 w 241"/>
                <a:gd name="T3" fmla="*/ 37 h 71"/>
                <a:gd name="T4" fmla="*/ 43 w 241"/>
                <a:gd name="T5" fmla="*/ 34 h 71"/>
                <a:gd name="T6" fmla="*/ 200 w 241"/>
                <a:gd name="T7" fmla="*/ 34 h 71"/>
                <a:gd name="T8" fmla="*/ 201 w 241"/>
                <a:gd name="T9" fmla="*/ 36 h 71"/>
                <a:gd name="T10" fmla="*/ 206 w 241"/>
                <a:gd name="T11" fmla="*/ 71 h 71"/>
                <a:gd name="T12" fmla="*/ 241 w 241"/>
                <a:gd name="T13" fmla="*/ 71 h 71"/>
                <a:gd name="T14" fmla="*/ 235 w 241"/>
                <a:gd name="T15" fmla="*/ 31 h 71"/>
                <a:gd name="T16" fmla="*/ 202 w 241"/>
                <a:gd name="T17" fmla="*/ 0 h 71"/>
                <a:gd name="T18" fmla="*/ 42 w 241"/>
                <a:gd name="T19" fmla="*/ 0 h 71"/>
                <a:gd name="T20" fmla="*/ 8 w 241"/>
                <a:gd name="T21" fmla="*/ 30 h 71"/>
                <a:gd name="T22" fmla="*/ 0 w 241"/>
                <a:gd name="T23" fmla="*/ 71 h 71"/>
                <a:gd name="T24" fmla="*/ 35 w 241"/>
                <a:gd name="T25" fmla="*/ 71 h 71"/>
                <a:gd name="T26" fmla="*/ 42 w 241"/>
                <a:gd name="T27" fmla="*/ 3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71">
                  <a:moveTo>
                    <a:pt x="42" y="37"/>
                  </a:moveTo>
                  <a:lnTo>
                    <a:pt x="42" y="37"/>
                  </a:lnTo>
                  <a:cubicBezTo>
                    <a:pt x="42" y="36"/>
                    <a:pt x="43" y="35"/>
                    <a:pt x="43" y="34"/>
                  </a:cubicBezTo>
                  <a:lnTo>
                    <a:pt x="200" y="34"/>
                  </a:lnTo>
                  <a:cubicBezTo>
                    <a:pt x="200" y="35"/>
                    <a:pt x="201" y="35"/>
                    <a:pt x="201" y="36"/>
                  </a:cubicBezTo>
                  <a:lnTo>
                    <a:pt x="206" y="71"/>
                  </a:lnTo>
                  <a:lnTo>
                    <a:pt x="241" y="71"/>
                  </a:lnTo>
                  <a:lnTo>
                    <a:pt x="235" y="31"/>
                  </a:lnTo>
                  <a:cubicBezTo>
                    <a:pt x="232" y="15"/>
                    <a:pt x="221" y="0"/>
                    <a:pt x="202" y="0"/>
                  </a:cubicBezTo>
                  <a:lnTo>
                    <a:pt x="42" y="0"/>
                  </a:lnTo>
                  <a:cubicBezTo>
                    <a:pt x="22" y="0"/>
                    <a:pt x="11" y="14"/>
                    <a:pt x="8" y="30"/>
                  </a:cubicBezTo>
                  <a:lnTo>
                    <a:pt x="0" y="71"/>
                  </a:lnTo>
                  <a:lnTo>
                    <a:pt x="35" y="71"/>
                  </a:lnTo>
                  <a:lnTo>
                    <a:pt x="42" y="3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Freeform 40"/>
            <p:cNvSpPr>
              <a:spLocks/>
            </p:cNvSpPr>
            <p:nvPr/>
          </p:nvSpPr>
          <p:spPr bwMode="auto">
            <a:xfrm>
              <a:off x="3823" y="1860"/>
              <a:ext cx="397" cy="169"/>
            </a:xfrm>
            <a:custGeom>
              <a:avLst/>
              <a:gdLst>
                <a:gd name="T0" fmla="*/ 633 w 651"/>
                <a:gd name="T1" fmla="*/ 0 h 274"/>
                <a:gd name="T2" fmla="*/ 633 w 651"/>
                <a:gd name="T3" fmla="*/ 0 h 274"/>
                <a:gd name="T4" fmla="*/ 18 w 651"/>
                <a:gd name="T5" fmla="*/ 0 h 274"/>
                <a:gd name="T6" fmla="*/ 0 w 651"/>
                <a:gd name="T7" fmla="*/ 18 h 274"/>
                <a:gd name="T8" fmla="*/ 0 w 651"/>
                <a:gd name="T9" fmla="*/ 187 h 274"/>
                <a:gd name="T10" fmla="*/ 13 w 651"/>
                <a:gd name="T11" fmla="*/ 228 h 274"/>
                <a:gd name="T12" fmla="*/ 33 w 651"/>
                <a:gd name="T13" fmla="*/ 257 h 274"/>
                <a:gd name="T14" fmla="*/ 67 w 651"/>
                <a:gd name="T15" fmla="*/ 274 h 274"/>
                <a:gd name="T16" fmla="*/ 584 w 651"/>
                <a:gd name="T17" fmla="*/ 274 h 274"/>
                <a:gd name="T18" fmla="*/ 618 w 651"/>
                <a:gd name="T19" fmla="*/ 257 h 274"/>
                <a:gd name="T20" fmla="*/ 638 w 651"/>
                <a:gd name="T21" fmla="*/ 228 h 274"/>
                <a:gd name="T22" fmla="*/ 651 w 651"/>
                <a:gd name="T23" fmla="*/ 187 h 274"/>
                <a:gd name="T24" fmla="*/ 651 w 651"/>
                <a:gd name="T25" fmla="*/ 18 h 274"/>
                <a:gd name="T26" fmla="*/ 633 w 651"/>
                <a:gd name="T27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1" h="274">
                  <a:moveTo>
                    <a:pt x="633" y="0"/>
                  </a:moveTo>
                  <a:lnTo>
                    <a:pt x="633" y="0"/>
                  </a:lnTo>
                  <a:lnTo>
                    <a:pt x="18" y="0"/>
                  </a:lnTo>
                  <a:cubicBezTo>
                    <a:pt x="8" y="0"/>
                    <a:pt x="0" y="8"/>
                    <a:pt x="0" y="18"/>
                  </a:cubicBezTo>
                  <a:lnTo>
                    <a:pt x="0" y="187"/>
                  </a:lnTo>
                  <a:cubicBezTo>
                    <a:pt x="0" y="199"/>
                    <a:pt x="8" y="220"/>
                    <a:pt x="13" y="228"/>
                  </a:cubicBezTo>
                  <a:cubicBezTo>
                    <a:pt x="18" y="236"/>
                    <a:pt x="26" y="251"/>
                    <a:pt x="33" y="257"/>
                  </a:cubicBezTo>
                  <a:cubicBezTo>
                    <a:pt x="40" y="262"/>
                    <a:pt x="56" y="274"/>
                    <a:pt x="67" y="274"/>
                  </a:cubicBezTo>
                  <a:lnTo>
                    <a:pt x="584" y="274"/>
                  </a:lnTo>
                  <a:cubicBezTo>
                    <a:pt x="595" y="274"/>
                    <a:pt x="611" y="264"/>
                    <a:pt x="618" y="257"/>
                  </a:cubicBezTo>
                  <a:cubicBezTo>
                    <a:pt x="624" y="250"/>
                    <a:pt x="634" y="236"/>
                    <a:pt x="638" y="228"/>
                  </a:cubicBezTo>
                  <a:cubicBezTo>
                    <a:pt x="642" y="220"/>
                    <a:pt x="651" y="199"/>
                    <a:pt x="651" y="187"/>
                  </a:cubicBezTo>
                  <a:lnTo>
                    <a:pt x="651" y="18"/>
                  </a:lnTo>
                  <a:cubicBezTo>
                    <a:pt x="651" y="8"/>
                    <a:pt x="643" y="0"/>
                    <a:pt x="6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15" name="Rectangle: Rounded Corners 114"/>
          <p:cNvSpPr/>
          <p:nvPr/>
        </p:nvSpPr>
        <p:spPr>
          <a:xfrm>
            <a:off x="393521" y="310403"/>
            <a:ext cx="2540748" cy="2488892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: Rounded Corners 115"/>
          <p:cNvSpPr/>
          <p:nvPr/>
        </p:nvSpPr>
        <p:spPr>
          <a:xfrm>
            <a:off x="9034849" y="150124"/>
            <a:ext cx="2540748" cy="295618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: Rounded Corners 121"/>
          <p:cNvSpPr/>
          <p:nvPr/>
        </p:nvSpPr>
        <p:spPr>
          <a:xfrm>
            <a:off x="9091275" y="3408221"/>
            <a:ext cx="2540748" cy="2102261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: Rounded Corners 122"/>
          <p:cNvSpPr/>
          <p:nvPr/>
        </p:nvSpPr>
        <p:spPr>
          <a:xfrm>
            <a:off x="522731" y="3213554"/>
            <a:ext cx="2540748" cy="2387433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5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5522" r="25114" b="1"/>
          <a:stretch/>
        </p:blipFill>
        <p:spPr bwMode="auto">
          <a:xfrm>
            <a:off x="4818888" y="10"/>
            <a:ext cx="7373112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1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2" y="-479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04671" y="2600325"/>
            <a:ext cx="4948429" cy="265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5400" dirty="0">
                <a:latin typeface="+mj-lt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743121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4969</TotalTime>
  <Words>517</Words>
  <Application>Microsoft Office PowerPoint</Application>
  <PresentationFormat>Widescreen</PresentationFormat>
  <Paragraphs>112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West African Migration Secondary Data Needs Assessment</vt:lpstr>
      <vt:lpstr>Background</vt:lpstr>
      <vt:lpstr>PowerPoint Presentation</vt:lpstr>
      <vt:lpstr>PowerPoint Presentation</vt:lpstr>
      <vt:lpstr>Coastal or Atlantic Route: By boat to Canary Islands or through Morocco to Spain  Sahara Route: From major cities in West Africa to Libya or Algeria via Gao in Mali or Agadez in Niger  Route mostly legal up until Gao and Agadez</vt:lpstr>
      <vt:lpstr>Migration Trends</vt:lpstr>
      <vt:lpstr>PowerPoint Presentation</vt:lpstr>
      <vt:lpstr>      Unemployment: Around 43 percent of men unemployed and 51 percent of women  Demographics: 1/3 of population is between 10 and 24  Population Growth: West Africa expected to reach 815 million people by 2050  Climate Change: 19 designated “hot spots” in West Africa susceptible to natural disasters  Conflict: Exasperates pre-existing push factors     </vt:lpstr>
      <vt:lpstr>PowerPoint Presentation</vt:lpstr>
      <vt:lpstr>Policy and Program Environment</vt:lpstr>
      <vt:lpstr>PowerPoint Presentation</vt:lpstr>
      <vt:lpstr>PowerPoint Presentation</vt:lpstr>
      <vt:lpstr>Recommendations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Simpkins</dc:creator>
  <cp:lastModifiedBy>Sarah Simpkins</cp:lastModifiedBy>
  <cp:revision>84</cp:revision>
  <cp:lastPrinted>2017-05-08T21:12:30Z</cp:lastPrinted>
  <dcterms:created xsi:type="dcterms:W3CDTF">2017-04-24T15:36:51Z</dcterms:created>
  <dcterms:modified xsi:type="dcterms:W3CDTF">2017-05-10T14:01:05Z</dcterms:modified>
</cp:coreProperties>
</file>